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76" r:id="rId2"/>
    <p:sldId id="275" r:id="rId3"/>
    <p:sldId id="383" r:id="rId4"/>
    <p:sldId id="373" r:id="rId5"/>
    <p:sldId id="267" r:id="rId6"/>
    <p:sldId id="310" r:id="rId7"/>
    <p:sldId id="349" r:id="rId8"/>
    <p:sldId id="274" r:id="rId9"/>
    <p:sldId id="382" r:id="rId10"/>
    <p:sldId id="375" r:id="rId11"/>
    <p:sldId id="370" r:id="rId12"/>
    <p:sldId id="354" r:id="rId13"/>
    <p:sldId id="353" r:id="rId14"/>
    <p:sldId id="357" r:id="rId15"/>
    <p:sldId id="352" r:id="rId16"/>
    <p:sldId id="381" r:id="rId17"/>
    <p:sldId id="374" r:id="rId18"/>
    <p:sldId id="380" r:id="rId19"/>
    <p:sldId id="358" r:id="rId20"/>
    <p:sldId id="385" r:id="rId21"/>
    <p:sldId id="361" r:id="rId22"/>
    <p:sldId id="376" r:id="rId23"/>
    <p:sldId id="368" r:id="rId24"/>
    <p:sldId id="369" r:id="rId25"/>
    <p:sldId id="362" r:id="rId26"/>
    <p:sldId id="295" r:id="rId27"/>
    <p:sldId id="384" r:id="rId28"/>
    <p:sldId id="296" r:id="rId29"/>
  </p:sldIdLst>
  <p:sldSz cx="9144000" cy="6858000" type="screen4x3"/>
  <p:notesSz cx="6858000" cy="9144000"/>
  <p:embeddedFontLst>
    <p:embeddedFont>
      <p:font typeface="나눔고딕 ExtraBold" pitchFamily="50" charset="-127"/>
      <p:bold r:id="rId31"/>
    </p:embeddedFont>
    <p:embeddedFont>
      <p:font typeface="맑은 고딕" pitchFamily="50" charset="-127"/>
      <p:regular r:id="rId32"/>
      <p:bold r:id="rId33"/>
    </p:embeddedFont>
    <p:embeddedFont>
      <p:font typeface="HY강B" pitchFamily="18" charset="-127"/>
      <p:regular r:id="rId34"/>
    </p:embeddedFont>
    <p:embeddedFont>
      <p:font typeface="210 동화책 B" pitchFamily="18" charset="-127"/>
      <p:regular r:id="rId35"/>
    </p:embeddedFont>
    <p:embeddedFont>
      <p:font typeface="210 동화책 R" pitchFamily="18" charset="-127"/>
      <p:regular r:id="rId36"/>
    </p:embeddedFont>
    <p:embeddedFont>
      <p:font typeface="HY견고딕" pitchFamily="18" charset="-127"/>
      <p:regular r:id="rId37"/>
    </p:embeddedFont>
    <p:embeddedFont>
      <p:font typeface="210 동화책 L" pitchFamily="18" charset="-127"/>
      <p:regular r:id="rId38"/>
    </p:embeddedFont>
    <p:embeddedFont>
      <p:font typeface="Arial Unicode MS" pitchFamily="50" charset="-127"/>
      <p:regular r:id="rId39"/>
    </p:embeddedFont>
    <p:embeddedFont>
      <p:font typeface="HY강M" pitchFamily="18" charset="-127"/>
      <p:regular r:id="rId4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0777"/>
    <a:srgbClr val="00421E"/>
    <a:srgbClr val="FF9480"/>
    <a:srgbClr val="2A1187"/>
    <a:srgbClr val="003EDA"/>
    <a:srgbClr val="2C65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3401" autoAdjust="0"/>
  </p:normalViewPr>
  <p:slideViewPr>
    <p:cSldViewPr snapToGrid="0">
      <p:cViewPr varScale="1">
        <p:scale>
          <a:sx n="72" d="100"/>
          <a:sy n="72" d="100"/>
        </p:scale>
        <p:origin x="-1302" y="-102"/>
      </p:cViewPr>
      <p:guideLst>
        <p:guide orient="horz" pos="21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C5E8-A9E5-4B9C-884B-02D17AE79EAE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0086C-2614-4A2F-8AAA-525A5E2A16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4101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086C-2614-4A2F-8AAA-525A5E2A167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11839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086C-2614-4A2F-8AAA-525A5E2A167C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11839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086C-2614-4A2F-8AAA-525A5E2A167C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086C-2614-4A2F-8AAA-525A5E2A167C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11839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086C-2614-4A2F-8AAA-525A5E2A167C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11839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smtClean="0"/>
              <a:t>황미진 노아름 최효은 김다현 전주미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086C-2614-4A2F-8AAA-525A5E2A167C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1183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086C-2614-4A2F-8AAA-525A5E2A167C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1183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ko-KR" b="1" dirty="0" smtClean="0">
                <a:latin typeface="a아메리카노B"/>
                <a:ea typeface="HY강M" pitchFamily="18" charset="-127"/>
                <a:cs typeface="Nanum Gothic" charset="-127"/>
              </a:rPr>
              <a:t>Pros</a:t>
            </a:r>
          </a:p>
          <a:p>
            <a:r>
              <a:rPr kumimoji="1" lang="ko-KR" altLang="en-US" b="1" dirty="0" smtClean="0">
                <a:latin typeface="a아메리카노B"/>
                <a:ea typeface="HY강M" pitchFamily="18" charset="-127"/>
                <a:cs typeface="Nanum Gothic" charset="-127"/>
              </a:rPr>
              <a:t>전문적으로 가능한 작업</a:t>
            </a:r>
            <a:r>
              <a:rPr kumimoji="1" lang="en-US" altLang="ko-KR" b="1" dirty="0" smtClean="0">
                <a:latin typeface="a아메리카노B"/>
                <a:ea typeface="HY강M" pitchFamily="18" charset="-127"/>
                <a:cs typeface="Nanum Gothic" charset="-127"/>
              </a:rPr>
              <a:t>.</a:t>
            </a:r>
          </a:p>
          <a:p>
            <a:r>
              <a:rPr kumimoji="1" lang="ko-KR" altLang="en-US" b="1" dirty="0" smtClean="0">
                <a:latin typeface="a아메리카노B"/>
                <a:ea typeface="HY강M" pitchFamily="18" charset="-127"/>
                <a:cs typeface="Nanum Gothic" charset="-127"/>
              </a:rPr>
              <a:t>다양한 악기와 음향 제공</a:t>
            </a:r>
            <a:r>
              <a:rPr kumimoji="1" lang="en-US" altLang="ko-KR" b="1" dirty="0" smtClean="0">
                <a:latin typeface="a아메리카노B"/>
                <a:ea typeface="HY강M" pitchFamily="18" charset="-127"/>
                <a:cs typeface="Nanum Gothic" charset="-127"/>
              </a:rPr>
              <a:t>.</a:t>
            </a:r>
          </a:p>
          <a:p>
            <a:r>
              <a:rPr kumimoji="1" lang="ko-KR" altLang="en-US" b="1" dirty="0" smtClean="0">
                <a:latin typeface="a아메리카노B"/>
                <a:ea typeface="HY강M" pitchFamily="18" charset="-127"/>
                <a:cs typeface="Nanum Gothic" charset="-127"/>
              </a:rPr>
              <a:t>직접 연주한 곡과 조합 가능</a:t>
            </a:r>
            <a:r>
              <a:rPr kumimoji="1" lang="en-US" altLang="ko-KR" b="1" dirty="0" smtClean="0">
                <a:latin typeface="a아메리카노B"/>
                <a:ea typeface="HY강M" pitchFamily="18" charset="-127"/>
                <a:cs typeface="Nanum Gothic" charset="-127"/>
              </a:rPr>
              <a:t>.</a:t>
            </a:r>
          </a:p>
          <a:p>
            <a:r>
              <a:rPr kumimoji="1" lang="ko-KR" altLang="en-US" b="1" dirty="0" smtClean="0">
                <a:latin typeface="a아메리카노B"/>
                <a:ea typeface="HY강M" pitchFamily="18" charset="-127"/>
                <a:cs typeface="Nanum Gothic" charset="-127"/>
              </a:rPr>
              <a:t>용이한 블록조합</a:t>
            </a:r>
            <a:r>
              <a:rPr kumimoji="1" lang="en-US" altLang="ko-KR" b="1" dirty="0" smtClean="0">
                <a:latin typeface="a아메리카노B"/>
                <a:ea typeface="HY강M" pitchFamily="18" charset="-127"/>
                <a:cs typeface="Nanum Gothic" charset="-127"/>
              </a:rPr>
              <a:t>.</a:t>
            </a:r>
          </a:p>
          <a:p>
            <a:r>
              <a:rPr kumimoji="1" lang="ko-KR" altLang="en-US" b="1" dirty="0" err="1" smtClean="0">
                <a:latin typeface="a아메리카노B"/>
                <a:ea typeface="HY강M" pitchFamily="18" charset="-127"/>
                <a:cs typeface="Nanum Gothic" charset="-127"/>
              </a:rPr>
              <a:t>여러사람과</a:t>
            </a:r>
            <a:r>
              <a:rPr kumimoji="1" lang="ko-KR" altLang="en-US" b="1" dirty="0" smtClean="0">
                <a:latin typeface="a아메리카노B"/>
                <a:ea typeface="HY강M" pitchFamily="18" charset="-127"/>
                <a:cs typeface="Nanum Gothic" charset="-127"/>
              </a:rPr>
              <a:t> 공유가 가능</a:t>
            </a:r>
            <a:r>
              <a:rPr kumimoji="1" lang="en-US" altLang="ko-KR" b="1" dirty="0" smtClean="0">
                <a:latin typeface="a아메리카노B"/>
                <a:ea typeface="HY강M" pitchFamily="18" charset="-127"/>
                <a:cs typeface="Nanum Gothic" charset="-127"/>
              </a:rPr>
              <a:t>.</a:t>
            </a:r>
          </a:p>
          <a:p>
            <a:endParaRPr kumimoji="1" lang="en-US" altLang="ko-KR" b="1" dirty="0" smtClean="0">
              <a:latin typeface="a아메리카노B"/>
              <a:ea typeface="HY강M" pitchFamily="18" charset="-127"/>
              <a:cs typeface="Nanum Gothic" charset="-127"/>
            </a:endParaRPr>
          </a:p>
          <a:p>
            <a:r>
              <a:rPr kumimoji="1" lang="en-US" altLang="ko-KR" sz="1100" b="1" dirty="0" smtClean="0">
                <a:latin typeface="a아메리카노B"/>
                <a:ea typeface="HY강M" pitchFamily="18" charset="-127"/>
                <a:cs typeface="Nanum Gothic" charset="-127"/>
              </a:rPr>
              <a:t>Cons</a:t>
            </a:r>
            <a:endParaRPr kumimoji="1" lang="en-US" altLang="ko-KR" b="1" dirty="0" smtClean="0">
              <a:latin typeface="a아메리카노B"/>
              <a:ea typeface="HY강M" pitchFamily="18" charset="-127"/>
              <a:cs typeface="Nanum Gothic" charset="-127"/>
            </a:endParaRPr>
          </a:p>
          <a:p>
            <a:r>
              <a:rPr kumimoji="1" lang="ko-KR" altLang="en-US" b="1" dirty="0" smtClean="0">
                <a:latin typeface="a아메리카노B"/>
                <a:ea typeface="HY강M" pitchFamily="18" charset="-127"/>
                <a:cs typeface="Nanum Gothic" charset="-127"/>
              </a:rPr>
              <a:t>복잡한 인터페이스</a:t>
            </a:r>
            <a:r>
              <a:rPr kumimoji="1" lang="en-US" altLang="ko-KR" b="1" dirty="0" smtClean="0">
                <a:latin typeface="a아메리카노B"/>
                <a:ea typeface="HY강M" pitchFamily="18" charset="-127"/>
                <a:cs typeface="Nanum Gothic" charset="-127"/>
              </a:rPr>
              <a:t>.</a:t>
            </a:r>
          </a:p>
          <a:p>
            <a:endParaRPr kumimoji="1" lang="en-US" altLang="ko-KR" b="1" dirty="0" smtClean="0">
              <a:latin typeface="a아메리카노B"/>
              <a:ea typeface="HY강M" pitchFamily="18" charset="-127"/>
              <a:cs typeface="Nanum Gothic" charset="-127"/>
            </a:endParaRPr>
          </a:p>
          <a:p>
            <a:endParaRPr kumimoji="1" lang="en-US" altLang="ko-KR" b="1" dirty="0" smtClean="0">
              <a:latin typeface="a아메리카노B"/>
              <a:ea typeface="HY강M" pitchFamily="18" charset="-127"/>
              <a:cs typeface="Nanum Gothic" charset="-127"/>
            </a:endParaRPr>
          </a:p>
          <a:p>
            <a:endParaRPr kumimoji="1" lang="en-US" altLang="ko-KR" b="1" dirty="0" smtClean="0">
              <a:latin typeface="a아메리카노B"/>
              <a:ea typeface="HY강M" pitchFamily="18" charset="-127"/>
              <a:cs typeface="Nanum Gothic" charset="-127"/>
            </a:endParaRPr>
          </a:p>
          <a:p>
            <a:endParaRPr kumimoji="1" lang="en-US" altLang="ko-KR" b="1" dirty="0" smtClean="0">
              <a:latin typeface="a아메리카노B"/>
              <a:ea typeface="HY강M" pitchFamily="18" charset="-127"/>
              <a:cs typeface="Nanum Gothic" charset="-127"/>
            </a:endParaRPr>
          </a:p>
          <a:p>
            <a:endParaRPr kumimoji="1" lang="en-US" altLang="ko-KR" b="1" dirty="0" smtClean="0">
              <a:latin typeface="a아메리카노B"/>
              <a:ea typeface="HY강M" pitchFamily="18" charset="-127"/>
              <a:cs typeface="Nanum Gothic" charset="-127"/>
            </a:endParaRPr>
          </a:p>
          <a:p>
            <a:r>
              <a:rPr kumimoji="1" lang="en-US" altLang="ko-KR" b="1" dirty="0" smtClean="0">
                <a:latin typeface="HY강M" pitchFamily="18" charset="-127"/>
                <a:ea typeface="HY강M" pitchFamily="18" charset="-127"/>
                <a:cs typeface="Nanum Gothic" charset="-127"/>
              </a:rPr>
              <a:t>Pros</a:t>
            </a:r>
          </a:p>
          <a:p>
            <a:r>
              <a:rPr kumimoji="1" lang="ko-KR" altLang="en-US" b="1" dirty="0" smtClean="0">
                <a:latin typeface="HY강M" pitchFamily="18" charset="-127"/>
                <a:ea typeface="HY강M" pitchFamily="18" charset="-127"/>
                <a:cs typeface="Nanum Gothic" charset="-127"/>
              </a:rPr>
              <a:t>전문적으로 가능한 작업</a:t>
            </a:r>
            <a:r>
              <a:rPr kumimoji="1" lang="en-US" altLang="ko-KR" b="1" dirty="0" smtClean="0">
                <a:latin typeface="HY강M" pitchFamily="18" charset="-127"/>
                <a:ea typeface="HY강M" pitchFamily="18" charset="-127"/>
                <a:cs typeface="Nanum Gothic" charset="-127"/>
              </a:rPr>
              <a:t>.</a:t>
            </a:r>
          </a:p>
          <a:p>
            <a:r>
              <a:rPr kumimoji="1" lang="ko-KR" altLang="en-US" b="1" dirty="0" smtClean="0">
                <a:latin typeface="HY강M" pitchFamily="18" charset="-127"/>
                <a:ea typeface="HY강M" pitchFamily="18" charset="-127"/>
                <a:cs typeface="Nanum Gothic" charset="-127"/>
              </a:rPr>
              <a:t>다양한 악기와 음향 제공</a:t>
            </a:r>
            <a:r>
              <a:rPr kumimoji="1" lang="en-US" altLang="ko-KR" b="1" dirty="0" smtClean="0">
                <a:latin typeface="HY강M" pitchFamily="18" charset="-127"/>
                <a:ea typeface="HY강M" pitchFamily="18" charset="-127"/>
                <a:cs typeface="Nanum Gothic" charset="-127"/>
              </a:rPr>
              <a:t>.</a:t>
            </a:r>
          </a:p>
          <a:p>
            <a:endParaRPr kumimoji="1" lang="en-US" altLang="ko-KR" b="1" dirty="0" smtClean="0">
              <a:latin typeface="HY강M" pitchFamily="18" charset="-127"/>
              <a:ea typeface="HY강M" pitchFamily="18" charset="-127"/>
              <a:cs typeface="Nanum Gothic" charset="-127"/>
            </a:endParaRPr>
          </a:p>
          <a:p>
            <a:r>
              <a:rPr kumimoji="1" lang="en-US" altLang="ko-KR" sz="1100" b="1" dirty="0" smtClean="0">
                <a:latin typeface="HY강M" pitchFamily="18" charset="-127"/>
                <a:ea typeface="HY강M" pitchFamily="18" charset="-127"/>
                <a:cs typeface="Nanum Gothic" charset="-127"/>
              </a:rPr>
              <a:t>Cons</a:t>
            </a:r>
          </a:p>
          <a:p>
            <a:r>
              <a:rPr kumimoji="1" lang="ko-KR" altLang="en-US" b="1" dirty="0" smtClean="0">
                <a:latin typeface="HY강M" pitchFamily="18" charset="-127"/>
                <a:ea typeface="HY강M" pitchFamily="18" charset="-127"/>
                <a:cs typeface="Nanum Gothic" charset="-127"/>
              </a:rPr>
              <a:t>많은 음악지식 요구</a:t>
            </a:r>
            <a:r>
              <a:rPr kumimoji="1" lang="en-US" altLang="ko-KR" b="1" dirty="0" smtClean="0">
                <a:latin typeface="HY강M" pitchFamily="18" charset="-127"/>
                <a:ea typeface="HY강M" pitchFamily="18" charset="-127"/>
                <a:cs typeface="Nanum Gothic" charset="-127"/>
              </a:rPr>
              <a:t>.</a:t>
            </a:r>
          </a:p>
          <a:p>
            <a:r>
              <a:rPr kumimoji="1" lang="ko-KR" altLang="en-US" b="1" dirty="0" smtClean="0">
                <a:latin typeface="HY강M" pitchFamily="18" charset="-127"/>
                <a:ea typeface="HY강M" pitchFamily="18" charset="-127"/>
                <a:cs typeface="Nanum Gothic" charset="-127"/>
              </a:rPr>
              <a:t>상당한 시간의 작업시간 소요</a:t>
            </a:r>
            <a:r>
              <a:rPr kumimoji="1" lang="en-US" altLang="ko-KR" b="1" dirty="0" smtClean="0">
                <a:latin typeface="HY강M" pitchFamily="18" charset="-127"/>
                <a:ea typeface="HY강M" pitchFamily="18" charset="-127"/>
                <a:cs typeface="Nanum Gothic" charset="-127"/>
              </a:rPr>
              <a:t>.</a:t>
            </a:r>
          </a:p>
          <a:p>
            <a:r>
              <a:rPr kumimoji="1" lang="ko-KR" altLang="en-US" b="1" dirty="0" smtClean="0">
                <a:latin typeface="HY강M" pitchFamily="18" charset="-127"/>
                <a:ea typeface="HY강M" pitchFamily="18" charset="-127"/>
                <a:cs typeface="Nanum Gothic" charset="-127"/>
              </a:rPr>
              <a:t>복잡한 인터페이스</a:t>
            </a:r>
            <a:r>
              <a:rPr kumimoji="1" lang="en-US" altLang="ko-KR" b="1" dirty="0" smtClean="0">
                <a:latin typeface="HY강M" pitchFamily="18" charset="-127"/>
                <a:ea typeface="HY강M" pitchFamily="18" charset="-127"/>
                <a:cs typeface="Nanum Gothic" charset="-127"/>
              </a:rPr>
              <a:t>.</a:t>
            </a:r>
          </a:p>
          <a:p>
            <a:endParaRPr kumimoji="1" lang="en-US" altLang="ko-KR" b="1" dirty="0" smtClean="0">
              <a:latin typeface="HY강M" pitchFamily="18" charset="-127"/>
              <a:ea typeface="HY강M" pitchFamily="18" charset="-127"/>
              <a:cs typeface="Nanum Gothic" charset="-127"/>
            </a:endParaRPr>
          </a:p>
          <a:p>
            <a:endParaRPr kumimoji="1" lang="en-US" altLang="ko-KR" b="1" dirty="0" smtClean="0">
              <a:latin typeface="HY강M" pitchFamily="18" charset="-127"/>
              <a:ea typeface="HY강M" pitchFamily="18" charset="-127"/>
              <a:cs typeface="Nanum Gothic" charset="-127"/>
            </a:endParaRPr>
          </a:p>
          <a:p>
            <a:endParaRPr kumimoji="1" lang="en-US" altLang="ko-KR" b="1" dirty="0" smtClean="0">
              <a:latin typeface="HY강M" pitchFamily="18" charset="-127"/>
              <a:ea typeface="HY강M" pitchFamily="18" charset="-127"/>
              <a:cs typeface="Nanum Gothic" charset="-127"/>
            </a:endParaRPr>
          </a:p>
          <a:p>
            <a:endParaRPr kumimoji="1" lang="ko-KR" altLang="en-US" b="1" dirty="0" smtClean="0">
              <a:latin typeface="HY강M" pitchFamily="18" charset="-127"/>
              <a:ea typeface="HY강M" pitchFamily="18" charset="-127"/>
              <a:cs typeface="Nanum Gothic" charset="-127"/>
            </a:endParaRPr>
          </a:p>
          <a:p>
            <a:endParaRPr kumimoji="1" lang="en-US" altLang="ko-KR" b="1" dirty="0" smtClean="0">
              <a:latin typeface="a아메리카노B"/>
              <a:ea typeface="HY강M" pitchFamily="18" charset="-127"/>
              <a:cs typeface="Nanum Gothic" charset="-127"/>
            </a:endParaRPr>
          </a:p>
          <a:p>
            <a:endParaRPr kumimoji="1" lang="en-US" altLang="ko-KR" b="1" dirty="0" smtClean="0">
              <a:latin typeface="a아메리카노B"/>
              <a:ea typeface="HY강M" pitchFamily="18" charset="-127"/>
              <a:cs typeface="Nanum Gothic" charset="-127"/>
            </a:endParaRPr>
          </a:p>
          <a:p>
            <a:endParaRPr kumimoji="1" lang="en-US" altLang="ko-KR" b="1" dirty="0" smtClean="0">
              <a:latin typeface="a아메리카노B"/>
              <a:ea typeface="HY강M" pitchFamily="18" charset="-127"/>
              <a:cs typeface="Nanum Gothic" charset="-127"/>
            </a:endParaRPr>
          </a:p>
          <a:p>
            <a:endParaRPr kumimoji="1" lang="ko-KR" altLang="en-US" b="1" dirty="0" smtClean="0">
              <a:latin typeface="a아메리카노B"/>
              <a:ea typeface="HY강M" pitchFamily="18" charset="-127"/>
              <a:cs typeface="Nanum Gothic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086C-2614-4A2F-8AAA-525A5E2A167C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212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086C-2614-4A2F-8AAA-525A5E2A167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086C-2614-4A2F-8AAA-525A5E2A167C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11839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086C-2614-4A2F-8AAA-525A5E2A167C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1183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086C-2614-4A2F-8AAA-525A5E2A167C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11839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통계방법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회귀분석</a:t>
            </a:r>
            <a:r>
              <a:rPr lang="en-US" altLang="ko-KR" dirty="0" smtClean="0"/>
              <a:t>(</a:t>
            </a:r>
            <a:r>
              <a:rPr lang="ko-KR" altLang="en-US" dirty="0" smtClean="0"/>
              <a:t>독립변인이 종속변인에 미치는 영향을 검증</a:t>
            </a:r>
            <a:r>
              <a:rPr lang="en-US" altLang="ko-KR" dirty="0" smtClean="0"/>
              <a:t>)</a:t>
            </a:r>
          </a:p>
          <a:p>
            <a:r>
              <a:rPr lang="ko-KR" altLang="en-US" b="1" dirty="0" smtClean="0"/>
              <a:t>사용된 변인에 대한 측정수준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독립변수 종속변수 모두 </a:t>
            </a:r>
            <a:r>
              <a:rPr lang="ko-KR" altLang="en-US" dirty="0" err="1" smtClean="0"/>
              <a:t>등간척도</a:t>
            </a:r>
            <a:r>
              <a:rPr lang="ko-KR" altLang="en-US" dirty="0" smtClean="0"/>
              <a:t> 이상</a:t>
            </a:r>
            <a:endParaRPr lang="en-US" altLang="ko-KR" dirty="0" smtClean="0"/>
          </a:p>
          <a:p>
            <a:r>
              <a:rPr lang="ko-KR" altLang="en-US" b="1" dirty="0" smtClean="0"/>
              <a:t>결과값 </a:t>
            </a:r>
            <a:r>
              <a:rPr lang="en-US" altLang="ko-KR" b="1" dirty="0" smtClean="0"/>
              <a:t>&gt; </a:t>
            </a:r>
            <a:r>
              <a:rPr lang="en-US" altLang="ko-KR" dirty="0" smtClean="0"/>
              <a:t>1.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분산분석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연구모형이 적합한지 아닌지  </a:t>
            </a:r>
            <a:r>
              <a:rPr lang="en-US" altLang="ko-KR" baseline="0" dirty="0" smtClean="0"/>
              <a:t>2. </a:t>
            </a:r>
            <a:r>
              <a:rPr lang="ko-KR" altLang="en-US" baseline="0" dirty="0" smtClean="0"/>
              <a:t>계수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각각의 변수가 유의한지 무의미한지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베타값이</a:t>
            </a:r>
            <a:r>
              <a:rPr lang="ko-KR" altLang="en-US" baseline="0" dirty="0" smtClean="0"/>
              <a:t> 플러스면 </a:t>
            </a:r>
            <a:r>
              <a:rPr lang="ko-KR" altLang="en-US" baseline="0" dirty="0" err="1" smtClean="0"/>
              <a:t>정적상관관계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비례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 마이너스면 부적상관관계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반비례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3. </a:t>
            </a:r>
            <a:r>
              <a:rPr lang="ko-KR" altLang="en-US" baseline="0" dirty="0" smtClean="0"/>
              <a:t>모형요약</a:t>
            </a:r>
            <a:r>
              <a:rPr lang="en-US" altLang="ko-KR" baseline="0" dirty="0" smtClean="0"/>
              <a:t>&gt; </a:t>
            </a:r>
            <a:r>
              <a:rPr lang="ko-KR" altLang="en-US" baseline="0" dirty="0" smtClean="0"/>
              <a:t>각각의 변수가 전체에 몇 퍼센트의 영향을 끼치는 설명력을 가지고 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086C-2614-4A2F-8AAA-525A5E2A167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086C-2614-4A2F-8AAA-525A5E2A167C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998E-36C2-4762-B87D-3DCBA57D749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0387-D75B-4667-9444-21EDEA9516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5745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998E-36C2-4762-B87D-3DCBA57D749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0387-D75B-4667-9444-21EDEA9516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8518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998E-36C2-4762-B87D-3DCBA57D749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0387-D75B-4667-9444-21EDEA9516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6353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998E-36C2-4762-B87D-3DCBA57D749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0387-D75B-4667-9444-21EDEA9516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9015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998E-36C2-4762-B87D-3DCBA57D749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0387-D75B-4667-9444-21EDEA9516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5960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998E-36C2-4762-B87D-3DCBA57D749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0387-D75B-4667-9444-21EDEA9516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225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998E-36C2-4762-B87D-3DCBA57D749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0387-D75B-4667-9444-21EDEA9516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6235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998E-36C2-4762-B87D-3DCBA57D749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0387-D75B-4667-9444-21EDEA9516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809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998E-36C2-4762-B87D-3DCBA57D749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0387-D75B-4667-9444-21EDEA9516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0268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998E-36C2-4762-B87D-3DCBA57D749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0387-D75B-4667-9444-21EDEA9516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119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998E-36C2-4762-B87D-3DCBA57D749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0387-D75B-4667-9444-21EDEA9516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5495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998E-36C2-4762-B87D-3DCBA57D749A}" type="datetimeFigureOut">
              <a:rPr lang="ko-KR" altLang="en-US" smtClean="0"/>
              <a:pPr/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0387-D75B-4667-9444-21EDEA9516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0769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9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media" Target="../media/media2.m4a"/><Relationship Id="rId3" Type="http://schemas.openxmlformats.org/officeDocument/2006/relationships/audio" Target="../media/media3.m4a"/><Relationship Id="rId7" Type="http://schemas.openxmlformats.org/officeDocument/2006/relationships/image" Target="../media/image25.png"/><Relationship Id="rId2" Type="http://schemas.openxmlformats.org/officeDocument/2006/relationships/audio" Target="../media/media2.m4a"/><Relationship Id="rId1" Type="http://schemas.openxmlformats.org/officeDocument/2006/relationships/audio" Target="../media/media1.m4a"/><Relationship Id="rId6" Type="http://schemas.microsoft.com/office/2007/relationships/media" Target="../media/media1.m4a"/><Relationship Id="rId5" Type="http://schemas.openxmlformats.org/officeDocument/2006/relationships/slideLayout" Target="../slideLayouts/slideLayout2.xml"/><Relationship Id="rId10" Type="http://schemas.microsoft.com/office/2007/relationships/media" Target="../media/media4.m4a"/><Relationship Id="rId4" Type="http://schemas.openxmlformats.org/officeDocument/2006/relationships/audio" Target="../media/media4.m4a"/><Relationship Id="rId9" Type="http://schemas.microsoft.com/office/2007/relationships/media" Target="../media/media3.m4a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2.png"/><Relationship Id="rId4" Type="http://schemas.openxmlformats.org/officeDocument/2006/relationships/image" Target="../media/image47.png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xnote\Desktop\musicBlock\demo\&#51204;&#52404;&#45936;&#47784;(&#49688;&#51221;1).wmv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3676962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2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음악계의 새로운 패러다임</a:t>
            </a:r>
            <a:endParaRPr lang="en-US" altLang="ko-KR" sz="2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0209" y="5305380"/>
            <a:ext cx="4537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4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OTF ExtraBold" pitchFamily="34" charset="-127"/>
                <a:ea typeface="나눔고딕OTF ExtraBold" pitchFamily="34" charset="-127"/>
              </a:rPr>
              <a:t>Waterdog</a:t>
            </a:r>
          </a:p>
          <a:p>
            <a:pPr algn="r"/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OTF ExtraBold" pitchFamily="34" charset="-127"/>
                <a:ea typeface="나눔고딕OTF ExtraBold" pitchFamily="34" charset="-127"/>
              </a:rPr>
              <a:t>홍경모 양승길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OTF ExtraBold" pitchFamily="34" charset="-127"/>
                <a:ea typeface="나눔고딕OTF ExtraBold" pitchFamily="34" charset="-127"/>
              </a:rPr>
              <a:t>,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OTF ExtraBold" pitchFamily="34" charset="-127"/>
                <a:ea typeface="나눔고딕OTF ExtraBold" pitchFamily="34" charset="-127"/>
              </a:rPr>
              <a:t>김윤영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OTF ExtraBold" pitchFamily="34" charset="-127"/>
                <a:ea typeface="나눔고딕OTF ExtraBold" pitchFamily="34" charset="-127"/>
              </a:rPr>
              <a:t>,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OTF ExtraBold" pitchFamily="34" charset="-127"/>
                <a:ea typeface="나눔고딕OTF ExtraBold" pitchFamily="34" charset="-127"/>
              </a:rPr>
              <a:t>김은혜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1403648" y="1910922"/>
            <a:ext cx="655272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403648" y="3567106"/>
            <a:ext cx="655272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1543767" y="2115433"/>
            <a:ext cx="6056466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0800" h="12700" prst="slope"/>
            </a:sp3d>
          </a:bodyPr>
          <a:lstStyle/>
          <a:p>
            <a:pPr algn="ctr"/>
            <a:r>
              <a:rPr lang="en-US" altLang="ko-KR" sz="8000" b="1" dirty="0" smtClean="0">
                <a:solidFill>
                  <a:srgbClr val="FF0000"/>
                </a:solidFill>
              </a:rPr>
              <a:t>M</a:t>
            </a:r>
            <a:r>
              <a:rPr lang="en-US" altLang="ko-KR" sz="8000" b="1" dirty="0" smtClean="0">
                <a:solidFill>
                  <a:srgbClr val="FFC000"/>
                </a:solidFill>
              </a:rPr>
              <a:t>u</a:t>
            </a:r>
            <a:r>
              <a:rPr lang="en-US" altLang="ko-KR" sz="8000" b="1" dirty="0" smtClean="0">
                <a:solidFill>
                  <a:srgbClr val="00B0F0"/>
                </a:solidFill>
              </a:rPr>
              <a:t>s</a:t>
            </a:r>
            <a:r>
              <a:rPr lang="en-US" altLang="ko-KR" sz="8000" b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altLang="ko-KR" sz="8000" b="1" dirty="0" smtClean="0">
                <a:solidFill>
                  <a:srgbClr val="0E881D"/>
                </a:solidFill>
              </a:rPr>
              <a:t>c</a:t>
            </a:r>
            <a:r>
              <a:rPr lang="en-US" altLang="ko-KR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8000" b="1" dirty="0" smtClean="0">
                <a:solidFill>
                  <a:schemeClr val="bg1">
                    <a:lumMod val="8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xmlns="" val="3336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6732306" y="12526"/>
            <a:ext cx="404933" cy="373306"/>
          </a:xfrm>
          <a:prstGeom prst="rect">
            <a:avLst/>
          </a:prstGeom>
          <a:solidFill>
            <a:srgbClr val="FF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729455" y="44624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03  </a:t>
            </a:r>
            <a:r>
              <a:rPr lang="ko-KR" altLang="en-US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사용기술</a:t>
            </a:r>
            <a:endParaRPr lang="en-US" altLang="ko-KR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633798" cy="400110"/>
          </a:xfrm>
          <a:prstGeom prst="rect">
            <a:avLst/>
          </a:prstGeom>
          <a:solidFill>
            <a:srgbClr val="2C656B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사용기술</a:t>
            </a:r>
            <a:endParaRPr lang="ko-KR" altLang="en-US" sz="2000" dirty="0">
              <a:solidFill>
                <a:srgbClr val="FF948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434548" y="2941983"/>
            <a:ext cx="6274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7000" dirty="0" smtClean="0">
                <a:latin typeface="210 동화책 L" pitchFamily="18" charset="-127"/>
                <a:ea typeface="210 동화책 L" pitchFamily="18" charset="-127"/>
              </a:rPr>
              <a:t>Indexed DB</a:t>
            </a:r>
            <a:endParaRPr lang="ko-KR" altLang="en-US" sz="7000" dirty="0">
              <a:latin typeface="210 동화책 L" pitchFamily="18" charset="-127"/>
              <a:ea typeface="210 동화책 L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4567879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7000" dirty="0" err="1" smtClean="0">
                <a:solidFill>
                  <a:srgbClr val="C00000"/>
                </a:solidFill>
                <a:latin typeface="210 동화책 L" pitchFamily="18" charset="-127"/>
                <a:ea typeface="210 동화책 L" pitchFamily="18" charset="-127"/>
              </a:rPr>
              <a:t>Sortable</a:t>
            </a:r>
            <a:r>
              <a:rPr lang="ko-KR" altLang="en-US" sz="7000" dirty="0" smtClean="0">
                <a:solidFill>
                  <a:srgbClr val="C00000"/>
                </a:solidFill>
                <a:latin typeface="210 동화책 L" pitchFamily="18" charset="-127"/>
                <a:ea typeface="210 동화책 L" pitchFamily="18" charset="-127"/>
              </a:rPr>
              <a:t> </a:t>
            </a:r>
            <a:r>
              <a:rPr lang="en-US" altLang="ko-KR" sz="7000" dirty="0" smtClean="0">
                <a:solidFill>
                  <a:srgbClr val="C00000"/>
                </a:solidFill>
                <a:latin typeface="210 동화책 L" pitchFamily="18" charset="-127"/>
                <a:ea typeface="210 동화책 L" pitchFamily="18" charset="-127"/>
              </a:rPr>
              <a:t>&amp; </a:t>
            </a:r>
            <a:r>
              <a:rPr lang="en-US" altLang="ko-KR" sz="7000" dirty="0" err="1" smtClean="0">
                <a:solidFill>
                  <a:srgbClr val="C00000"/>
                </a:solidFill>
                <a:latin typeface="210 동화책 L" pitchFamily="18" charset="-127"/>
                <a:ea typeface="210 동화책 L" pitchFamily="18" charset="-127"/>
              </a:rPr>
              <a:t>Swiper</a:t>
            </a:r>
            <a:endParaRPr lang="ko-KR" altLang="en-US" sz="7000" dirty="0">
              <a:solidFill>
                <a:srgbClr val="C00000"/>
              </a:solidFill>
              <a:latin typeface="210 동화책 L" pitchFamily="18" charset="-127"/>
              <a:ea typeface="210 동화책 L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196215" y="1392137"/>
            <a:ext cx="67515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7000" dirty="0" smtClean="0">
                <a:solidFill>
                  <a:srgbClr val="003EDA"/>
                </a:solidFill>
                <a:latin typeface="210 동화책 L" pitchFamily="18" charset="-127"/>
                <a:ea typeface="210 동화책 L" pitchFamily="18" charset="-127"/>
              </a:rPr>
              <a:t>Web Audio API</a:t>
            </a:r>
            <a:endParaRPr lang="ko-KR" altLang="en-US" sz="7000" dirty="0">
              <a:solidFill>
                <a:srgbClr val="003EDA"/>
              </a:solidFill>
              <a:latin typeface="210 동화책 L" pitchFamily="18" charset="-127"/>
              <a:ea typeface="210 동화책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6732306" y="12526"/>
            <a:ext cx="404933" cy="373306"/>
          </a:xfrm>
          <a:prstGeom prst="rect">
            <a:avLst/>
          </a:prstGeom>
          <a:solidFill>
            <a:srgbClr val="FF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Picture 2" descr="C:\Users\LG\Desktop\발표용 ppt\04-5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22" r="19867"/>
          <a:stretch/>
        </p:blipFill>
        <p:spPr bwMode="auto">
          <a:xfrm rot="16200000">
            <a:off x="2727226" y="-314641"/>
            <a:ext cx="3714599" cy="678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729455" y="44624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03  </a:t>
            </a:r>
            <a:r>
              <a:rPr lang="ko-KR" altLang="en-US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사용기술</a:t>
            </a:r>
            <a:endParaRPr lang="en-US" altLang="ko-KR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633798" cy="400110"/>
          </a:xfrm>
          <a:prstGeom prst="rect">
            <a:avLst/>
          </a:prstGeom>
          <a:solidFill>
            <a:srgbClr val="2C656B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메인화면</a:t>
            </a:r>
            <a:endParaRPr lang="ko-KR" altLang="en-US" sz="2000" dirty="0">
              <a:solidFill>
                <a:srgbClr val="FF948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7653" y="5473144"/>
            <a:ext cx="22653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0" dirty="0" err="1" smtClean="0">
                <a:latin typeface="210 동화책 B" pitchFamily="18" charset="-127"/>
                <a:ea typeface="210 동화책 B" pitchFamily="18" charset="-127"/>
              </a:rPr>
              <a:t>swiper</a:t>
            </a:r>
            <a:endParaRPr lang="ko-KR" altLang="en-US" sz="5000" dirty="0">
              <a:latin typeface="210 동화책 B" pitchFamily="18" charset="-127"/>
              <a:ea typeface="210 동화책 B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4164" y="5493023"/>
            <a:ext cx="37192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0" dirty="0" err="1" smtClean="0">
                <a:latin typeface="210 동화책 B" pitchFamily="18" charset="-127"/>
                <a:ea typeface="210 동화책 B" pitchFamily="18" charset="-127"/>
              </a:rPr>
              <a:t>setInterval</a:t>
            </a:r>
            <a:endParaRPr lang="ko-KR" altLang="en-US" sz="5000" dirty="0">
              <a:latin typeface="210 동화책 B" pitchFamily="18" charset="-127"/>
              <a:ea typeface="210 동화책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6732306" y="12526"/>
            <a:ext cx="404933" cy="373306"/>
          </a:xfrm>
          <a:prstGeom prst="rect">
            <a:avLst/>
          </a:prstGeom>
          <a:solidFill>
            <a:srgbClr val="FF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Picture 2" descr="C:\Users\LG\Desktop\발표용 ppt\04-5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22" r="19867"/>
          <a:stretch/>
        </p:blipFill>
        <p:spPr bwMode="auto">
          <a:xfrm rot="16200000">
            <a:off x="2727226" y="-314641"/>
            <a:ext cx="3714599" cy="678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2633798" cy="400110"/>
          </a:xfrm>
          <a:prstGeom prst="rect">
            <a:avLst/>
          </a:prstGeom>
          <a:solidFill>
            <a:srgbClr val="2C656B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블럭생성</a:t>
            </a:r>
            <a:endParaRPr lang="ko-KR" altLang="en-US" sz="2000" dirty="0">
              <a:solidFill>
                <a:srgbClr val="FF948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9925" y="5499647"/>
            <a:ext cx="45429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0" dirty="0" smtClean="0">
                <a:latin typeface="210 동화책 B" pitchFamily="18" charset="-127"/>
                <a:ea typeface="210 동화책 B" pitchFamily="18" charset="-127"/>
              </a:rPr>
              <a:t>Web Audio API</a:t>
            </a:r>
            <a:endParaRPr lang="ko-KR" altLang="en-US" sz="5000" dirty="0">
              <a:latin typeface="210 동화책 B" pitchFamily="18" charset="-127"/>
              <a:ea typeface="210 동화책 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729455" y="44624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03  </a:t>
            </a:r>
            <a:r>
              <a:rPr lang="ko-KR" altLang="en-US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사용기술</a:t>
            </a:r>
            <a:endParaRPr lang="en-US" altLang="ko-KR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6732306" y="12526"/>
            <a:ext cx="404933" cy="373306"/>
          </a:xfrm>
          <a:prstGeom prst="rect">
            <a:avLst/>
          </a:prstGeom>
          <a:solidFill>
            <a:srgbClr val="FF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Picture 2" descr="C:\Users\LG\Desktop\발표용 ppt\04-5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22" r="19867"/>
          <a:stretch/>
        </p:blipFill>
        <p:spPr bwMode="auto">
          <a:xfrm rot="16200000">
            <a:off x="2727226" y="-314641"/>
            <a:ext cx="3714599" cy="678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2633798" cy="400110"/>
          </a:xfrm>
          <a:prstGeom prst="rect">
            <a:avLst/>
          </a:prstGeom>
          <a:solidFill>
            <a:srgbClr val="2C656B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작곡화면</a:t>
            </a:r>
            <a:endParaRPr lang="ko-KR" altLang="en-US" sz="2000" dirty="0">
              <a:solidFill>
                <a:srgbClr val="FF948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291" y="5478572"/>
            <a:ext cx="86801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 err="1" smtClean="0">
                <a:latin typeface="210 동화책 B" pitchFamily="18" charset="-127"/>
                <a:ea typeface="210 동화책 B" pitchFamily="18" charset="-127"/>
              </a:rPr>
              <a:t>Swiper</a:t>
            </a:r>
            <a:r>
              <a:rPr lang="en-US" altLang="ko-KR" sz="5000" dirty="0" smtClean="0">
                <a:latin typeface="210 동화책 B" pitchFamily="18" charset="-127"/>
                <a:ea typeface="210 동화책 B" pitchFamily="18" charset="-127"/>
              </a:rPr>
              <a:t>            </a:t>
            </a:r>
            <a:r>
              <a:rPr lang="en-US" altLang="ko-KR" sz="5000" dirty="0" err="1" smtClean="0">
                <a:latin typeface="210 동화책 B" pitchFamily="18" charset="-127"/>
                <a:ea typeface="210 동화책 B" pitchFamily="18" charset="-127"/>
              </a:rPr>
              <a:t>sortable</a:t>
            </a:r>
            <a:endParaRPr lang="ko-KR" altLang="en-US" sz="5000" dirty="0">
              <a:latin typeface="210 동화책 B" pitchFamily="18" charset="-127"/>
              <a:ea typeface="210 동화책 B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729455" y="44624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03  </a:t>
            </a:r>
            <a:r>
              <a:rPr lang="ko-KR" altLang="en-US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사용기술</a:t>
            </a:r>
            <a:endParaRPr lang="en-US" altLang="ko-KR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6732306" y="12526"/>
            <a:ext cx="404933" cy="373306"/>
          </a:xfrm>
          <a:prstGeom prst="rect">
            <a:avLst/>
          </a:prstGeom>
          <a:solidFill>
            <a:srgbClr val="FF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Picture 2" descr="C:\Users\LG\Desktop\발표용 ppt\04-5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22" r="19867"/>
          <a:stretch/>
        </p:blipFill>
        <p:spPr bwMode="auto">
          <a:xfrm rot="16200000">
            <a:off x="2727226" y="-314641"/>
            <a:ext cx="3714599" cy="678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2633798" cy="400110"/>
          </a:xfrm>
          <a:prstGeom prst="rect">
            <a:avLst/>
          </a:prstGeom>
          <a:solidFill>
            <a:srgbClr val="2C656B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저장화면</a:t>
            </a:r>
            <a:endParaRPr lang="ko-KR" altLang="en-US" sz="2000" dirty="0">
              <a:solidFill>
                <a:srgbClr val="FF948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2983" y="5512900"/>
            <a:ext cx="34339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0" dirty="0" err="1" smtClean="0">
                <a:latin typeface="210 동화책 B" pitchFamily="18" charset="-127"/>
                <a:ea typeface="210 동화책 B" pitchFamily="18" charset="-127"/>
              </a:rPr>
              <a:t>indexedDB</a:t>
            </a:r>
            <a:endParaRPr lang="ko-KR" altLang="en-US" sz="5000" dirty="0">
              <a:latin typeface="210 동화책 B" pitchFamily="18" charset="-127"/>
              <a:ea typeface="210 동화책 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729455" y="44624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03  </a:t>
            </a:r>
            <a:r>
              <a:rPr lang="ko-KR" altLang="en-US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사용기술</a:t>
            </a:r>
            <a:endParaRPr lang="en-US" altLang="ko-KR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6055" y="5478725"/>
            <a:ext cx="15456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0" dirty="0" smtClean="0">
                <a:latin typeface="210 동화책 B" pitchFamily="18" charset="-127"/>
                <a:ea typeface="210 동화책 B" pitchFamily="18" charset="-127"/>
              </a:rPr>
              <a:t>Ajax</a:t>
            </a:r>
            <a:endParaRPr lang="ko-KR" altLang="en-US" sz="5000" dirty="0">
              <a:latin typeface="210 동화책 B" pitchFamily="18" charset="-127"/>
              <a:ea typeface="210 동화책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6732306" y="12526"/>
            <a:ext cx="404933" cy="373306"/>
          </a:xfrm>
          <a:prstGeom prst="rect">
            <a:avLst/>
          </a:prstGeom>
          <a:solidFill>
            <a:srgbClr val="FF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Picture 2" descr="C:\Users\LG\Desktop\발표용 ppt\04-5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22" r="19867"/>
          <a:stretch/>
        </p:blipFill>
        <p:spPr bwMode="auto">
          <a:xfrm rot="16200000">
            <a:off x="2727226" y="-314641"/>
            <a:ext cx="3714599" cy="678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0"/>
            <a:ext cx="2633798" cy="400110"/>
          </a:xfrm>
          <a:prstGeom prst="rect">
            <a:avLst/>
          </a:prstGeom>
          <a:solidFill>
            <a:srgbClr val="2C656B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커뮤니티</a:t>
            </a:r>
            <a:endParaRPr lang="ko-KR" altLang="en-US" sz="2000" dirty="0">
              <a:solidFill>
                <a:srgbClr val="FF948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7653" y="5486396"/>
            <a:ext cx="15456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0" dirty="0" smtClean="0">
                <a:latin typeface="210 동화책 B" pitchFamily="18" charset="-127"/>
                <a:ea typeface="210 동화책 B" pitchFamily="18" charset="-127"/>
              </a:rPr>
              <a:t>Ajax</a:t>
            </a:r>
            <a:endParaRPr lang="ko-KR" altLang="en-US" sz="5000" dirty="0">
              <a:latin typeface="210 동화책 B" pitchFamily="18" charset="-127"/>
              <a:ea typeface="210 동화책 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526151"/>
            <a:ext cx="37769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0" dirty="0" smtClean="0">
                <a:latin typeface="210 동화책 B" pitchFamily="18" charset="-127"/>
                <a:ea typeface="210 동화책 B" pitchFamily="18" charset="-127"/>
              </a:rPr>
              <a:t>Data Object</a:t>
            </a:r>
            <a:endParaRPr lang="ko-KR" altLang="en-US" sz="5000" dirty="0">
              <a:latin typeface="210 동화책 B" pitchFamily="18" charset="-127"/>
              <a:ea typeface="210 동화책 B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729455" y="44624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03  </a:t>
            </a:r>
            <a:r>
              <a:rPr lang="ko-KR" altLang="en-US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사용기술</a:t>
            </a:r>
            <a:endParaRPr lang="en-US" altLang="ko-KR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3568" y="2830324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04</a:t>
            </a:r>
          </a:p>
          <a:p>
            <a:pPr algn="ctr"/>
            <a:r>
              <a:rPr lang="en-US" altLang="ko-KR" sz="4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Architecture</a:t>
            </a:r>
          </a:p>
        </p:txBody>
      </p:sp>
      <p:grpSp>
        <p:nvGrpSpPr>
          <p:cNvPr id="2" name="그룹 3"/>
          <p:cNvGrpSpPr/>
          <p:nvPr/>
        </p:nvGrpSpPr>
        <p:grpSpPr>
          <a:xfrm>
            <a:off x="3999912" y="1961321"/>
            <a:ext cx="1088923" cy="901150"/>
            <a:chOff x="3494018" y="683799"/>
            <a:chExt cx="2157982" cy="1051534"/>
          </a:xfrm>
        </p:grpSpPr>
        <p:pic>
          <p:nvPicPr>
            <p:cNvPr id="5" name="Picture 2" descr="C:\Users\xnote\Desktop\musicBlock\6_block.PNG_160521\은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1999" y="1191867"/>
              <a:ext cx="1080000" cy="534953"/>
            </a:xfrm>
            <a:prstGeom prst="rect">
              <a:avLst/>
            </a:prstGeom>
            <a:noFill/>
          </p:spPr>
        </p:pic>
        <p:pic>
          <p:nvPicPr>
            <p:cNvPr id="7" name="Picture 3" descr="C:\Users\xnote\Desktop\musicBlock\6_block.PNG_160521\윤영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683799"/>
              <a:ext cx="1080000" cy="535046"/>
            </a:xfrm>
            <a:prstGeom prst="rect">
              <a:avLst/>
            </a:prstGeom>
            <a:noFill/>
          </p:spPr>
        </p:pic>
        <p:pic>
          <p:nvPicPr>
            <p:cNvPr id="8" name="Picture 4" descr="C:\Users\xnote\Desktop\musicBlock\6_block.PNG_160521\승길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8574" y="1169434"/>
              <a:ext cx="1070062" cy="565899"/>
            </a:xfrm>
            <a:prstGeom prst="rect">
              <a:avLst/>
            </a:prstGeom>
            <a:noFill/>
          </p:spPr>
        </p:pic>
        <p:pic>
          <p:nvPicPr>
            <p:cNvPr id="9" name="Picture 5" descr="C:\Users\xnote\Desktop\musicBlock\6_block.PNG_160521\경모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4018" y="685937"/>
              <a:ext cx="1080000" cy="54495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8952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6732306" y="0"/>
            <a:ext cx="404933" cy="373306"/>
          </a:xfrm>
          <a:prstGeom prst="rect">
            <a:avLst/>
          </a:prstGeom>
          <a:solidFill>
            <a:srgbClr val="FF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725933" y="7772"/>
            <a:ext cx="1827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ko-KR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04 Architecture</a:t>
            </a:r>
            <a:endParaRPr lang="en-US" altLang="ko-KR" sz="1600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3720604" y="1108118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228184" y="1127515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LG\Desktop\발표용 ppt\04-5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22" r="19867"/>
          <a:stretch/>
        </p:blipFill>
        <p:spPr bwMode="auto">
          <a:xfrm>
            <a:off x="241068" y="1473466"/>
            <a:ext cx="3394828" cy="50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1"/>
          <p:cNvGrpSpPr/>
          <p:nvPr/>
        </p:nvGrpSpPr>
        <p:grpSpPr>
          <a:xfrm>
            <a:off x="3830968" y="1444124"/>
            <a:ext cx="2216913" cy="2160240"/>
            <a:chOff x="3868546" y="1556792"/>
            <a:chExt cx="2216913" cy="2160240"/>
          </a:xfrm>
        </p:grpSpPr>
        <p:sp>
          <p:nvSpPr>
            <p:cNvPr id="13" name="직사각형 12"/>
            <p:cNvSpPr/>
            <p:nvPr/>
          </p:nvSpPr>
          <p:spPr>
            <a:xfrm>
              <a:off x="3868546" y="1556792"/>
              <a:ext cx="2216913" cy="216024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altLang="ko-KR" dirty="0" smtClean="0">
                <a:latin typeface="나눔고딕OTF ExtraBold" pitchFamily="34" charset="-127"/>
                <a:ea typeface="나눔고딕OTF ExtraBold" pitchFamily="34" charset="-127"/>
              </a:endParaRPr>
            </a:p>
            <a:p>
              <a:endParaRPr lang="en-US" altLang="ko-KR" dirty="0" smtClean="0">
                <a:latin typeface="나눔고딕OTF ExtraBold" pitchFamily="34" charset="-127"/>
                <a:ea typeface="나눔고딕OTF ExtraBold" pitchFamily="34" charset="-127"/>
              </a:endParaRPr>
            </a:p>
            <a:p>
              <a:endParaRPr lang="en-US" altLang="ko-KR" sz="2400" dirty="0">
                <a:latin typeface="나눔고딕OTF ExtraBold" pitchFamily="34" charset="-127"/>
                <a:ea typeface="나눔고딕OTF ExtraBold" pitchFamily="34" charset="-127"/>
              </a:endParaRPr>
            </a:p>
            <a:p>
              <a:r>
                <a:rPr lang="en-US" altLang="ko-KR" dirty="0">
                  <a:latin typeface="나눔고딕OTF ExtraBold" pitchFamily="34" charset="-127"/>
                  <a:ea typeface="나눔고딕OTF ExtraBold" pitchFamily="34" charset="-127"/>
                </a:rPr>
                <a:t> </a:t>
              </a:r>
              <a:r>
                <a:rPr lang="en-US" altLang="ko-KR" dirty="0" smtClean="0">
                  <a:latin typeface="나눔고딕OTF ExtraBold" pitchFamily="34" charset="-127"/>
                  <a:ea typeface="나눔고딕OTF ExtraBold" pitchFamily="34" charset="-127"/>
                </a:rPr>
                <a:t> </a:t>
              </a:r>
            </a:p>
            <a:p>
              <a:r>
                <a:rPr lang="en-US" altLang="ko-KR" dirty="0">
                  <a:latin typeface="나눔고딕OTF ExtraBold" pitchFamily="34" charset="-127"/>
                  <a:ea typeface="나눔고딕OTF ExtraBold" pitchFamily="34" charset="-127"/>
                </a:rPr>
                <a:t> </a:t>
              </a:r>
              <a:r>
                <a:rPr lang="en-US" altLang="ko-KR" sz="1400" dirty="0" smtClean="0">
                  <a:latin typeface="나눔고딕OTF ExtraBold" pitchFamily="34" charset="-127"/>
                  <a:ea typeface="나눔고딕OTF ExtraBold" pitchFamily="34" charset="-127"/>
                </a:rPr>
                <a:t> </a:t>
              </a:r>
              <a:r>
                <a:rPr lang="en-US" altLang="ko-KR" dirty="0" smtClean="0">
                  <a:latin typeface="나눔고딕OTF ExtraBold" pitchFamily="34" charset="-127"/>
                  <a:ea typeface="나눔고딕OTF ExtraBold" pitchFamily="34" charset="-127"/>
                </a:rPr>
                <a:t>  Spring MVC</a:t>
              </a:r>
            </a:p>
            <a:p>
              <a:r>
                <a:rPr lang="en-US" altLang="ko-KR" sz="1100" dirty="0">
                  <a:latin typeface="나눔고딕OTF ExtraBold" pitchFamily="34" charset="-127"/>
                  <a:ea typeface="나눔고딕OTF ExtraBold" pitchFamily="34" charset="-127"/>
                </a:rPr>
                <a:t> </a:t>
              </a:r>
              <a:r>
                <a:rPr lang="en-US" altLang="ko-KR" sz="1100" dirty="0" smtClean="0">
                  <a:latin typeface="나눔고딕OTF ExtraBold" pitchFamily="34" charset="-127"/>
                  <a:ea typeface="나눔고딕OTF ExtraBold" pitchFamily="34" charset="-127"/>
                </a:rPr>
                <a:t>                  </a:t>
              </a:r>
              <a:r>
                <a:rPr lang="en-US" altLang="ko-KR" sz="600" dirty="0" smtClean="0">
                  <a:latin typeface="나눔고딕OTF ExtraBold" pitchFamily="34" charset="-127"/>
                  <a:ea typeface="나눔고딕OTF ExtraBold" pitchFamily="34" charset="-127"/>
                </a:rPr>
                <a:t> </a:t>
              </a:r>
              <a:r>
                <a:rPr lang="en-US" altLang="ko-KR" sz="500" dirty="0" smtClean="0">
                  <a:latin typeface="나눔고딕OTF ExtraBold" pitchFamily="34" charset="-127"/>
                  <a:ea typeface="나눔고딕OTF ExtraBold" pitchFamily="34" charset="-127"/>
                </a:rPr>
                <a:t> </a:t>
              </a:r>
              <a:r>
                <a:rPr lang="en-US" altLang="ko-KR" sz="1100" dirty="0" smtClean="0">
                  <a:latin typeface="나눔고딕OTF ExtraBold" pitchFamily="34" charset="-127"/>
                  <a:ea typeface="나눔고딕OTF ExtraBold" pitchFamily="34" charset="-127"/>
                </a:rPr>
                <a:t> (Model2)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5004048" y="1628801"/>
              <a:ext cx="1008112" cy="86409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>
                  <a:solidFill>
                    <a:srgbClr val="C00000"/>
                  </a:solidFill>
                </a:rPr>
                <a:t>MyBatis</a:t>
              </a:r>
              <a:endParaRPr lang="en-US" altLang="ko-KR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그룹 23"/>
          <p:cNvGrpSpPr/>
          <p:nvPr/>
        </p:nvGrpSpPr>
        <p:grpSpPr>
          <a:xfrm>
            <a:off x="6464956" y="1916832"/>
            <a:ext cx="2475534" cy="1974624"/>
            <a:chOff x="6464956" y="1916832"/>
            <a:chExt cx="2475534" cy="1974624"/>
          </a:xfrm>
        </p:grpSpPr>
        <p:cxnSp>
          <p:nvCxnSpPr>
            <p:cNvPr id="25" name="직선 연결선 24"/>
            <p:cNvCxnSpPr/>
            <p:nvPr/>
          </p:nvCxnSpPr>
          <p:spPr>
            <a:xfrm flipV="1">
              <a:off x="7709745" y="2855198"/>
              <a:ext cx="0" cy="9102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43"/>
            <p:cNvGrpSpPr/>
            <p:nvPr/>
          </p:nvGrpSpPr>
          <p:grpSpPr>
            <a:xfrm>
              <a:off x="6464956" y="1916832"/>
              <a:ext cx="2475534" cy="1974624"/>
              <a:chOff x="6464956" y="1916832"/>
              <a:chExt cx="2475534" cy="1974624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7336598" y="3633045"/>
                <a:ext cx="746294" cy="25202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mtClean="0"/>
                  <a:t>music</a:t>
                </a:r>
              </a:p>
            </p:txBody>
          </p:sp>
          <p:cxnSp>
            <p:nvCxnSpPr>
              <p:cNvPr id="28" name="직선 연결선 27"/>
              <p:cNvCxnSpPr/>
              <p:nvPr/>
            </p:nvCxnSpPr>
            <p:spPr>
              <a:xfrm flipH="1" flipV="1">
                <a:off x="7839075" y="3033142"/>
                <a:ext cx="728270" cy="7239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직사각형 28"/>
              <p:cNvSpPr/>
              <p:nvPr/>
            </p:nvSpPr>
            <p:spPr>
              <a:xfrm>
                <a:off x="8194196" y="3631115"/>
                <a:ext cx="746294" cy="25202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mtClean="0"/>
                  <a:t>user</a:t>
                </a:r>
                <a:endParaRPr lang="en-US" altLang="ko-KR" smtClean="0"/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6464956" y="3639428"/>
                <a:ext cx="746294" cy="252028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smtClean="0"/>
                  <a:t>block</a:t>
                </a:r>
              </a:p>
            </p:txBody>
          </p:sp>
          <p:pic>
            <p:nvPicPr>
              <p:cNvPr id="31" name="Picture 3" descr="D:\PC-PHONE\1\database-152091_64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0382" y="1916832"/>
                <a:ext cx="1328992" cy="1512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오른쪽 화살표 31"/>
              <p:cNvSpPr/>
              <p:nvPr/>
            </p:nvSpPr>
            <p:spPr>
              <a:xfrm rot="7908780">
                <a:off x="6852969" y="3339696"/>
                <a:ext cx="540889" cy="178606"/>
              </a:xfrm>
              <a:prstGeom prst="rightArrow">
                <a:avLst>
                  <a:gd name="adj1" fmla="val 55291"/>
                  <a:gd name="adj2" fmla="val 47208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2" name="그룹 32"/>
          <p:cNvGrpSpPr/>
          <p:nvPr/>
        </p:nvGrpSpPr>
        <p:grpSpPr>
          <a:xfrm>
            <a:off x="8277660" y="4045194"/>
            <a:ext cx="591893" cy="2105192"/>
            <a:chOff x="8277660" y="4045194"/>
            <a:chExt cx="591893" cy="2105192"/>
          </a:xfrm>
        </p:grpSpPr>
        <p:pic>
          <p:nvPicPr>
            <p:cNvPr id="34" name="Picture 10" descr="C:\Users\rudhaNote\Desktop\boy-2-12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660" y="4045194"/>
              <a:ext cx="579367" cy="579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2" descr="C:\Users\rudhaNote\Desktop\matureman1-2-12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0186" y="5571019"/>
              <a:ext cx="579367" cy="579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3" descr="C:\Users\rudhaNote\Desktop\female-128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660" y="4868630"/>
              <a:ext cx="579367" cy="579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그룹 36"/>
          <p:cNvGrpSpPr/>
          <p:nvPr/>
        </p:nvGrpSpPr>
        <p:grpSpPr>
          <a:xfrm>
            <a:off x="7432671" y="4048497"/>
            <a:ext cx="587400" cy="2107919"/>
            <a:chOff x="7432671" y="4048497"/>
            <a:chExt cx="587400" cy="2107919"/>
          </a:xfrm>
        </p:grpSpPr>
        <p:pic>
          <p:nvPicPr>
            <p:cNvPr id="38" name="Picture 9" descr="D:\PC-PHONE\1\sheet-music (1)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671" y="4048497"/>
              <a:ext cx="587400" cy="58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9" descr="D:\PC-PHONE\1\sheet-music (1)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671" y="4826235"/>
              <a:ext cx="587400" cy="58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9" descr="D:\PC-PHONE\1\sheet-music (1)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671" y="5569016"/>
              <a:ext cx="587400" cy="58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3" descr="C:\Users\rudhaNote\Desktop\1463512909_document_music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5375" y="4807266"/>
            <a:ext cx="617106" cy="60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rudhaNote\Desktop\1463512909_document_music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5375" y="5560703"/>
            <a:ext cx="617106" cy="60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C:\Users\rudhaNote\Desktop\1463518152_Pian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621" y="2648182"/>
            <a:ext cx="66419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5" descr="D:\PC-PHONE\1\one-finger-click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909" y="2968791"/>
            <a:ext cx="672033" cy="67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모서리가 둥근 직사각형 46"/>
          <p:cNvSpPr/>
          <p:nvPr/>
        </p:nvSpPr>
        <p:spPr>
          <a:xfrm>
            <a:off x="547428" y="4039122"/>
            <a:ext cx="2771970" cy="1409700"/>
          </a:xfrm>
          <a:prstGeom prst="roundRect">
            <a:avLst>
              <a:gd name="adj" fmla="val 50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latin typeface="나눔고딕OTF ExtraBold" pitchFamily="34" charset="-127"/>
                <a:ea typeface="나눔고딕OTF ExtraBold" pitchFamily="34" charset="-127"/>
                <a:cs typeface="Arial Unicode MS" pitchFamily="50" charset="-127"/>
              </a:rPr>
              <a:t>IndexedDB</a:t>
            </a:r>
            <a:endParaRPr lang="ko-KR" altLang="en-US" dirty="0">
              <a:latin typeface="나눔고딕OTF ExtraBold" pitchFamily="34" charset="-127"/>
              <a:ea typeface="나눔고딕OTF ExtraBold" pitchFamily="34" charset="-127"/>
              <a:cs typeface="Arial Unicode MS" pitchFamily="50" charset="-127"/>
            </a:endParaRPr>
          </a:p>
        </p:txBody>
      </p:sp>
      <p:sp>
        <p:nvSpPr>
          <p:cNvPr id="49" name="오른쪽 화살표 48"/>
          <p:cNvSpPr/>
          <p:nvPr/>
        </p:nvSpPr>
        <p:spPr>
          <a:xfrm>
            <a:off x="1414815" y="2880986"/>
            <a:ext cx="2618565" cy="154109"/>
          </a:xfrm>
          <a:prstGeom prst="rightArrow">
            <a:avLst>
              <a:gd name="adj1" fmla="val 55291"/>
              <a:gd name="adj2" fmla="val 472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오른쪽 화살표 49"/>
          <p:cNvSpPr/>
          <p:nvPr/>
        </p:nvSpPr>
        <p:spPr>
          <a:xfrm rot="1213194" flipV="1">
            <a:off x="5858233" y="2215868"/>
            <a:ext cx="1213445" cy="163232"/>
          </a:xfrm>
          <a:prstGeom prst="rightArrow">
            <a:avLst>
              <a:gd name="adj1" fmla="val 55291"/>
              <a:gd name="adj2" fmla="val 472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오른쪽 화살표 50"/>
          <p:cNvSpPr/>
          <p:nvPr/>
        </p:nvSpPr>
        <p:spPr>
          <a:xfrm rot="19116558">
            <a:off x="4602456" y="2385031"/>
            <a:ext cx="664410" cy="150986"/>
          </a:xfrm>
          <a:prstGeom prst="rightArrow">
            <a:avLst>
              <a:gd name="adj1" fmla="val 55291"/>
              <a:gd name="adj2" fmla="val 472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2" name="Picture 17" descr="D:\PC-PHONE\1\audio-speaker-on (1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3514" y="2201556"/>
            <a:ext cx="373293" cy="37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51706" y="2822421"/>
            <a:ext cx="198243" cy="26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52499" y="2825335"/>
            <a:ext cx="194980" cy="25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95375" y="4048497"/>
            <a:ext cx="479673" cy="59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그룹 55"/>
          <p:cNvGrpSpPr/>
          <p:nvPr/>
        </p:nvGrpSpPr>
        <p:grpSpPr>
          <a:xfrm>
            <a:off x="4175803" y="637504"/>
            <a:ext cx="1601542" cy="504056"/>
            <a:chOff x="4175803" y="624252"/>
            <a:chExt cx="1601542" cy="504056"/>
          </a:xfrm>
        </p:grpSpPr>
        <p:sp>
          <p:nvSpPr>
            <p:cNvPr id="6" name="직사각형 5"/>
            <p:cNvSpPr/>
            <p:nvPr/>
          </p:nvSpPr>
          <p:spPr>
            <a:xfrm>
              <a:off x="4175803" y="624252"/>
              <a:ext cx="1601542" cy="504056"/>
            </a:xfrm>
            <a:prstGeom prst="rect">
              <a:avLst/>
            </a:prstGeom>
            <a:ln w="38100">
              <a:solidFill>
                <a:schemeClr val="accent2"/>
              </a:solidFill>
            </a:ln>
            <a:effectLst>
              <a:softEdge rad="12700"/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ko-KR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       Tomcat</a:t>
              </a: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pic>
          <p:nvPicPr>
            <p:cNvPr id="1029" name="Picture 5" descr="C:\Users\rudhaNote\Desktop\다운로드 (1)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2" y="771127"/>
              <a:ext cx="377929" cy="263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그룹 52"/>
          <p:cNvGrpSpPr/>
          <p:nvPr/>
        </p:nvGrpSpPr>
        <p:grpSpPr>
          <a:xfrm>
            <a:off x="6953868" y="637504"/>
            <a:ext cx="1433674" cy="504056"/>
            <a:chOff x="6953868" y="611000"/>
            <a:chExt cx="1433674" cy="504056"/>
          </a:xfrm>
        </p:grpSpPr>
        <p:sp>
          <p:nvSpPr>
            <p:cNvPr id="7" name="직사각형 6"/>
            <p:cNvSpPr/>
            <p:nvPr/>
          </p:nvSpPr>
          <p:spPr>
            <a:xfrm>
              <a:off x="6953868" y="611000"/>
              <a:ext cx="1433674" cy="504056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pic>
          <p:nvPicPr>
            <p:cNvPr id="1030" name="Picture 6" descr="C:\Users\rudhaNote\Desktop\다운로드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378" y="731371"/>
              <a:ext cx="1223567" cy="289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그룹 54"/>
          <p:cNvGrpSpPr/>
          <p:nvPr/>
        </p:nvGrpSpPr>
        <p:grpSpPr>
          <a:xfrm>
            <a:off x="1250600" y="637504"/>
            <a:ext cx="1515835" cy="504056"/>
            <a:chOff x="1250600" y="557992"/>
            <a:chExt cx="1515835" cy="504056"/>
          </a:xfrm>
        </p:grpSpPr>
        <p:sp>
          <p:nvSpPr>
            <p:cNvPr id="5" name="직사각형 4"/>
            <p:cNvSpPr/>
            <p:nvPr/>
          </p:nvSpPr>
          <p:spPr>
            <a:xfrm>
              <a:off x="1250600" y="557992"/>
              <a:ext cx="1515835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ko-KR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        Client</a:t>
              </a: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pic>
          <p:nvPicPr>
            <p:cNvPr id="1032" name="Picture 8" descr="C:\Users\rudhaNote\Desktop\다운로드 (2)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409" y="608387"/>
              <a:ext cx="313759" cy="367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1.48148E-6 L -0.0007 0.2263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69 L 0.36441 -0.0002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41 -0.00023 L 0.48732 -0.1467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32 -0.14677 L 0.7276 -0.02917 L 0.63316 0.11712 L 0.63316 0.19768 " pathEditMode="relative" ptsTypes="AAAA">
                                      <p:cBhvr>
                                        <p:cTn id="6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3568" y="2830324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05</a:t>
            </a: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문 제 해 결</a:t>
            </a:r>
            <a:endParaRPr lang="en-US" altLang="ko-KR" sz="400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2" name="그룹 3"/>
          <p:cNvGrpSpPr/>
          <p:nvPr/>
        </p:nvGrpSpPr>
        <p:grpSpPr>
          <a:xfrm>
            <a:off x="3999912" y="1961321"/>
            <a:ext cx="1088923" cy="901150"/>
            <a:chOff x="3494018" y="683799"/>
            <a:chExt cx="2157982" cy="1051534"/>
          </a:xfrm>
        </p:grpSpPr>
        <p:pic>
          <p:nvPicPr>
            <p:cNvPr id="5" name="Picture 2" descr="C:\Users\xnote\Desktop\musicBlock\6_block.PNG_160521\은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1999" y="1191867"/>
              <a:ext cx="1080000" cy="534953"/>
            </a:xfrm>
            <a:prstGeom prst="rect">
              <a:avLst/>
            </a:prstGeom>
            <a:noFill/>
          </p:spPr>
        </p:pic>
        <p:pic>
          <p:nvPicPr>
            <p:cNvPr id="7" name="Picture 3" descr="C:\Users\xnote\Desktop\musicBlock\6_block.PNG_160521\윤영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683799"/>
              <a:ext cx="1080000" cy="535046"/>
            </a:xfrm>
            <a:prstGeom prst="rect">
              <a:avLst/>
            </a:prstGeom>
            <a:noFill/>
          </p:spPr>
        </p:pic>
        <p:pic>
          <p:nvPicPr>
            <p:cNvPr id="8" name="Picture 4" descr="C:\Users\xnote\Desktop\musicBlock\6_block.PNG_160521\승길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8574" y="1169434"/>
              <a:ext cx="1070062" cy="565899"/>
            </a:xfrm>
            <a:prstGeom prst="rect">
              <a:avLst/>
            </a:prstGeom>
            <a:noFill/>
          </p:spPr>
        </p:pic>
        <p:pic>
          <p:nvPicPr>
            <p:cNvPr id="9" name="Picture 5" descr="C:\Users\xnote\Desktop\musicBlock\6_block.PNG_160521\경모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4018" y="685937"/>
              <a:ext cx="1080000" cy="54495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8952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6756570" y="1"/>
            <a:ext cx="404933" cy="373306"/>
          </a:xfrm>
          <a:prstGeom prst="rect">
            <a:avLst/>
          </a:prstGeom>
          <a:solidFill>
            <a:srgbClr val="FF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729455" y="18120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05  </a:t>
            </a:r>
            <a:r>
              <a:rPr lang="ko-KR" altLang="en-US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문제해결</a:t>
            </a:r>
            <a:endParaRPr lang="en-US" altLang="ko-KR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176" y="3048913"/>
            <a:ext cx="87316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 smtClean="0">
                <a:solidFill>
                  <a:srgbClr val="FF9480"/>
                </a:solidFill>
                <a:latin typeface="나눔고딕OTF ExtraBold" pitchFamily="34" charset="-127"/>
                <a:ea typeface="나눔고딕OTF ExtraBold" pitchFamily="34" charset="-127"/>
              </a:rPr>
              <a:t>2. Library </a:t>
            </a:r>
            <a:r>
              <a:rPr lang="ko-KR" altLang="en-US" sz="5000" dirty="0" smtClean="0">
                <a:solidFill>
                  <a:srgbClr val="FF9480"/>
                </a:solidFill>
                <a:latin typeface="나눔고딕OTF ExtraBold" pitchFamily="34" charset="-127"/>
                <a:ea typeface="나눔고딕OTF ExtraBold" pitchFamily="34" charset="-127"/>
              </a:rPr>
              <a:t>충돌</a:t>
            </a:r>
            <a:endParaRPr lang="ko-KR" altLang="en-US" sz="5000" dirty="0">
              <a:solidFill>
                <a:srgbClr val="FF9480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512" y="4847443"/>
            <a:ext cx="60009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 smtClean="0">
                <a:solidFill>
                  <a:srgbClr val="FF9480"/>
                </a:solidFill>
                <a:latin typeface="나눔고딕OTF ExtraBold" pitchFamily="34" charset="-127"/>
                <a:ea typeface="나눔고딕OTF ExtraBold" pitchFamily="34" charset="-127"/>
              </a:rPr>
              <a:t>3. </a:t>
            </a:r>
            <a:r>
              <a:rPr lang="ko-KR" altLang="en-US" sz="5000" dirty="0" smtClean="0">
                <a:solidFill>
                  <a:srgbClr val="FF9480"/>
                </a:solidFill>
                <a:latin typeface="나눔고딕OTF ExtraBold" pitchFamily="34" charset="-127"/>
                <a:ea typeface="나눔고딕OTF ExtraBold" pitchFamily="34" charset="-127"/>
              </a:rPr>
              <a:t>로컬 저장소</a:t>
            </a:r>
            <a:endParaRPr lang="ko-KR" altLang="en-US" sz="5000" dirty="0">
              <a:solidFill>
                <a:srgbClr val="FF9480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4862" y="1283834"/>
            <a:ext cx="645390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 smtClean="0">
                <a:solidFill>
                  <a:srgbClr val="FF9480"/>
                </a:solidFill>
                <a:latin typeface="나눔고딕OTF ExtraBold" pitchFamily="34" charset="-127"/>
                <a:ea typeface="나눔고딕OTF ExtraBold" pitchFamily="34" charset="-127"/>
              </a:rPr>
              <a:t>1. </a:t>
            </a:r>
            <a:r>
              <a:rPr lang="ko-KR" altLang="en-US" sz="5000" dirty="0" smtClean="0">
                <a:solidFill>
                  <a:srgbClr val="FF9480"/>
                </a:solidFill>
                <a:latin typeface="나눔고딕OTF ExtraBold" pitchFamily="34" charset="-127"/>
                <a:ea typeface="나눔고딕OTF ExtraBold" pitchFamily="34" charset="-127"/>
              </a:rPr>
              <a:t>소리의 변화</a:t>
            </a:r>
            <a:endParaRPr lang="ko-KR" altLang="en-US" sz="5000" dirty="0">
              <a:solidFill>
                <a:srgbClr val="FF9480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9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1800" y="1433086"/>
            <a:ext cx="3600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/>
            </a:pPr>
            <a:r>
              <a:rPr lang="ko-KR" altLang="en-US" sz="2000" dirty="0" smtClean="0">
                <a:latin typeface="나눔고딕OTF ExtraBold" pitchFamily="34" charset="-127"/>
                <a:ea typeface="나눔고딕OTF ExtraBold" pitchFamily="34" charset="-127"/>
              </a:rPr>
              <a:t>현황 및 문제점</a:t>
            </a:r>
            <a:endParaRPr lang="en-US" altLang="ko-KR" sz="2000" dirty="0" smtClean="0">
              <a:latin typeface="나눔고딕OTF ExtraBold" pitchFamily="34" charset="-127"/>
              <a:ea typeface="나눔고딕OTF ExtraBold" pitchFamily="34" charset="-127"/>
            </a:endParaRPr>
          </a:p>
          <a:p>
            <a:pPr marL="457200" indent="-457200">
              <a:buAutoNum type="arabicPlain"/>
            </a:pPr>
            <a:endParaRPr lang="en-US" altLang="ko-KR" sz="2000" dirty="0" smtClean="0">
              <a:latin typeface="나눔고딕OTF ExtraBold" pitchFamily="34" charset="-127"/>
              <a:ea typeface="나눔고딕OTF ExtraBold" pitchFamily="34" charset="-127"/>
            </a:endParaRPr>
          </a:p>
          <a:p>
            <a:pPr marL="457200" indent="-457200">
              <a:buAutoNum type="arabicPlain"/>
            </a:pPr>
            <a:r>
              <a:rPr lang="ko-KR" altLang="en-US" sz="2000" dirty="0" smtClean="0">
                <a:latin typeface="나눔고딕OTF ExtraBold" pitchFamily="34" charset="-127"/>
                <a:ea typeface="나눔고딕OTF ExtraBold" pitchFamily="34" charset="-127"/>
              </a:rPr>
              <a:t>작품 소개</a:t>
            </a:r>
            <a:r>
              <a:rPr lang="en-US" altLang="ko-KR" sz="2000" dirty="0" smtClean="0">
                <a:latin typeface="나눔고딕OTF ExtraBold" pitchFamily="34" charset="-127"/>
                <a:ea typeface="나눔고딕OTF ExtraBold" pitchFamily="34" charset="-127"/>
              </a:rPr>
              <a:t/>
            </a:r>
            <a:br>
              <a:rPr lang="en-US" altLang="ko-KR" sz="2000" dirty="0" smtClean="0">
                <a:latin typeface="나눔고딕OTF ExtraBold" pitchFamily="34" charset="-127"/>
                <a:ea typeface="나눔고딕OTF ExtraBold" pitchFamily="34" charset="-127"/>
              </a:rPr>
            </a:br>
            <a:endParaRPr lang="en-US" altLang="ko-KR" sz="2000" dirty="0" smtClean="0">
              <a:latin typeface="나눔고딕OTF ExtraBold" pitchFamily="34" charset="-127"/>
              <a:ea typeface="나눔고딕OTF ExtraBold" pitchFamily="34" charset="-127"/>
            </a:endParaRPr>
          </a:p>
          <a:p>
            <a:pPr marL="457200" indent="-457200">
              <a:buAutoNum type="arabicPlain" startAt="3"/>
            </a:pPr>
            <a:r>
              <a:rPr lang="ko-KR" altLang="en-US" sz="2000" dirty="0" smtClean="0">
                <a:latin typeface="나눔고딕OTF ExtraBold" pitchFamily="34" charset="-127"/>
                <a:ea typeface="나눔고딕OTF ExtraBold" pitchFamily="34" charset="-127"/>
              </a:rPr>
              <a:t>사용기술 소개</a:t>
            </a:r>
            <a:endParaRPr lang="en-US" altLang="ko-KR" sz="2000" dirty="0" smtClean="0">
              <a:latin typeface="나눔고딕OTF ExtraBold" pitchFamily="34" charset="-127"/>
              <a:ea typeface="나눔고딕OTF ExtraBold" pitchFamily="34" charset="-127"/>
            </a:endParaRPr>
          </a:p>
          <a:p>
            <a:pPr marL="457200" indent="-457200">
              <a:buAutoNum type="arabicPlain" startAt="3"/>
            </a:pPr>
            <a:endParaRPr lang="en-US" altLang="ko-KR" sz="2000" dirty="0" smtClean="0">
              <a:latin typeface="나눔고딕OTF ExtraBold" pitchFamily="34" charset="-127"/>
              <a:ea typeface="나눔고딕OTF ExtraBold" pitchFamily="34" charset="-127"/>
            </a:endParaRPr>
          </a:p>
          <a:p>
            <a:pPr marL="457200" indent="-457200">
              <a:buFontTx/>
              <a:buAutoNum type="arabicPlain" startAt="3"/>
            </a:pPr>
            <a:r>
              <a:rPr lang="ko-KR" altLang="en-US" sz="2000" dirty="0" smtClean="0">
                <a:latin typeface="나눔고딕OTF ExtraBold" pitchFamily="34" charset="-127"/>
                <a:ea typeface="나눔고딕OTF ExtraBold" pitchFamily="34" charset="-127"/>
              </a:rPr>
              <a:t>시스템 아키텍처</a:t>
            </a:r>
            <a:endParaRPr lang="en-US" altLang="ko-KR" sz="2000" dirty="0" smtClean="0">
              <a:latin typeface="나눔고딕OTF ExtraBold" pitchFamily="34" charset="-127"/>
              <a:ea typeface="나눔고딕OTF ExtraBold" pitchFamily="34" charset="-127"/>
            </a:endParaRPr>
          </a:p>
          <a:p>
            <a:pPr marL="457200" indent="-457200">
              <a:buFontTx/>
              <a:buAutoNum type="arabicPlain" startAt="3"/>
            </a:pPr>
            <a:endParaRPr lang="en-US" altLang="ko-KR" sz="2000" dirty="0" smtClean="0">
              <a:latin typeface="나눔고딕OTF ExtraBold" pitchFamily="34" charset="-127"/>
              <a:ea typeface="나눔고딕OTF ExtraBold" pitchFamily="34" charset="-127"/>
            </a:endParaRPr>
          </a:p>
          <a:p>
            <a:pPr marL="457200" indent="-457200"/>
            <a:r>
              <a:rPr lang="en-US" altLang="ko-KR" sz="2000" dirty="0" smtClean="0">
                <a:latin typeface="나눔고딕OTF ExtraBold" pitchFamily="34" charset="-127"/>
                <a:ea typeface="나눔고딕OTF ExtraBold" pitchFamily="34" charset="-127"/>
              </a:rPr>
              <a:t>5    </a:t>
            </a:r>
            <a:r>
              <a:rPr lang="ko-KR" altLang="en-US" sz="2000" dirty="0" smtClean="0">
                <a:latin typeface="나눔고딕OTF ExtraBold" pitchFamily="34" charset="-127"/>
                <a:ea typeface="나눔고딕OTF ExtraBold" pitchFamily="34" charset="-127"/>
              </a:rPr>
              <a:t>문제 해결</a:t>
            </a:r>
            <a:endParaRPr lang="en-US" altLang="ko-KR" sz="2000" dirty="0" smtClean="0">
              <a:latin typeface="나눔고딕OTF ExtraBold" pitchFamily="34" charset="-127"/>
              <a:ea typeface="나눔고딕OTF ExtraBold" pitchFamily="34" charset="-127"/>
            </a:endParaRPr>
          </a:p>
          <a:p>
            <a:pPr marL="457200" indent="-457200"/>
            <a:endParaRPr lang="en-US" altLang="ko-KR" sz="2000" dirty="0" smtClean="0">
              <a:latin typeface="나눔고딕OTF ExtraBold" pitchFamily="34" charset="-127"/>
              <a:ea typeface="나눔고딕OTF ExtraBold" pitchFamily="34" charset="-127"/>
            </a:endParaRPr>
          </a:p>
          <a:p>
            <a:pPr marL="457200" indent="-457200">
              <a:buAutoNum type="arabicPlain" startAt="6"/>
            </a:pPr>
            <a:r>
              <a:rPr lang="ko-KR" altLang="en-US" sz="2000" dirty="0" smtClean="0">
                <a:latin typeface="나눔고딕OTF ExtraBold" pitchFamily="34" charset="-127"/>
                <a:ea typeface="나눔고딕OTF ExtraBold" pitchFamily="34" charset="-127"/>
              </a:rPr>
              <a:t>아쉬운 점</a:t>
            </a:r>
            <a:endParaRPr lang="en-US" altLang="ko-KR" sz="2000" dirty="0" smtClean="0">
              <a:latin typeface="나눔고딕OTF ExtraBold" pitchFamily="34" charset="-127"/>
              <a:ea typeface="나눔고딕OTF ExtraBold" pitchFamily="34" charset="-127"/>
            </a:endParaRPr>
          </a:p>
          <a:p>
            <a:pPr marL="457200" indent="-457200"/>
            <a:endParaRPr lang="en-US" altLang="ko-KR" sz="2000" dirty="0" smtClean="0">
              <a:latin typeface="나눔고딕OTF ExtraBold" pitchFamily="34" charset="-127"/>
              <a:ea typeface="나눔고딕OTF ExtraBold" pitchFamily="34" charset="-127"/>
            </a:endParaRPr>
          </a:p>
          <a:p>
            <a:pPr marL="457200" indent="-457200"/>
            <a:r>
              <a:rPr lang="en-US" altLang="ko-KR" sz="2000" dirty="0" smtClean="0">
                <a:latin typeface="나눔고딕OTF ExtraBold" pitchFamily="34" charset="-127"/>
                <a:ea typeface="나눔고딕OTF ExtraBold" pitchFamily="34" charset="-127"/>
              </a:rPr>
              <a:t>7    </a:t>
            </a:r>
            <a:r>
              <a:rPr lang="ko-KR" altLang="en-US" sz="2000" dirty="0" smtClean="0">
                <a:latin typeface="나눔고딕OTF ExtraBold" pitchFamily="34" charset="-127"/>
                <a:ea typeface="나눔고딕OTF ExtraBold" pitchFamily="34" charset="-127"/>
              </a:rPr>
              <a:t>팀원 소개</a:t>
            </a:r>
            <a:endParaRPr lang="en-US" altLang="ko-KR" sz="2000" dirty="0" smtClean="0">
              <a:latin typeface="나눔고딕OTF ExtraBold" pitchFamily="34" charset="-127"/>
              <a:ea typeface="나눔고딕OTF ExtraBold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394" y="4412974"/>
            <a:ext cx="3143605" cy="244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순서도: 데이터 12"/>
          <p:cNvSpPr/>
          <p:nvPr/>
        </p:nvSpPr>
        <p:spPr>
          <a:xfrm>
            <a:off x="745444" y="3246791"/>
            <a:ext cx="1497495" cy="265043"/>
          </a:xfrm>
          <a:prstGeom prst="flowChartInputOutput">
            <a:avLst/>
          </a:prstGeom>
          <a:solidFill>
            <a:srgbClr val="FF948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94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3982" y="2994992"/>
            <a:ext cx="10663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atin typeface="HY강B" pitchFamily="18" charset="-127"/>
                <a:ea typeface="HY강B" pitchFamily="18" charset="-127"/>
              </a:rPr>
              <a:t>Index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300" y="381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4400" dirty="0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소리의 변화</a:t>
            </a:r>
            <a:endParaRPr lang="ko-KR" altLang="en-US" sz="4400" dirty="0">
              <a:solidFill>
                <a:srgbClr val="FF948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310319" y="1672948"/>
            <a:ext cx="351303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5500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noise</a:t>
            </a:r>
            <a:endParaRPr lang="ko-KR" altLang="en-US" sz="5500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27378" y="2981551"/>
            <a:ext cx="476484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500" b="1" dirty="0" smtClean="0">
                <a:solidFill>
                  <a:srgbClr val="FF9480"/>
                </a:solidFill>
                <a:latin typeface="나눔고딕OTF ExtraBold" pitchFamily="34" charset="-127"/>
                <a:ea typeface="나눔고딕OTF ExtraBold" pitchFamily="34" charset="-127"/>
              </a:rPr>
              <a:t>전자음</a:t>
            </a:r>
            <a:endParaRPr lang="en-US" altLang="ko-KR" sz="6500" b="1" dirty="0">
              <a:solidFill>
                <a:srgbClr val="FF9480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96187" y="4281173"/>
            <a:ext cx="6200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OTF ExtraBold" pitchFamily="34" charset="-127"/>
                <a:ea typeface="나눔고딕OTF ExtraBold" pitchFamily="34" charset="-127"/>
              </a:rPr>
              <a:t>피아노</a:t>
            </a:r>
            <a:endParaRPr lang="en-US" altLang="ko-KR" sz="8000" b="1" dirty="0">
              <a:solidFill>
                <a:schemeClr val="tx1">
                  <a:lumMod val="50000"/>
                  <a:lumOff val="50000"/>
                </a:schemeClr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756570" y="1"/>
            <a:ext cx="404933" cy="373306"/>
          </a:xfrm>
          <a:prstGeom prst="rect">
            <a:avLst/>
          </a:prstGeom>
          <a:solidFill>
            <a:srgbClr val="FF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Nanum Gothic ExtraBold" charset="-127"/>
              <a:ea typeface="Nanum Gothic ExtraBold" charset="-127"/>
              <a:cs typeface="Nanum Gothic ExtraBold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729455" y="44624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05  </a:t>
            </a:r>
            <a:r>
              <a:rPr lang="ko-KR" altLang="en-US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문제해결</a:t>
            </a:r>
            <a:endParaRPr lang="en-US" altLang="ko-KR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pic>
        <p:nvPicPr>
          <p:cNvPr id="2" name="1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290543" y="1731557"/>
            <a:ext cx="812800" cy="812800"/>
          </a:xfrm>
          <a:prstGeom prst="rect">
            <a:avLst/>
          </a:prstGeom>
          <a:noFill/>
          <a:ln w="38100">
            <a:solidFill>
              <a:srgbClr val="2C656B"/>
            </a:solidFill>
          </a:ln>
          <a:effectLst>
            <a:outerShdw blurRad="50800" dir="5400000" algn="ctr" rotWithShape="0">
              <a:schemeClr val="accent5"/>
            </a:outerShdw>
          </a:effectLst>
        </p:spPr>
      </p:pic>
      <p:pic>
        <p:nvPicPr>
          <p:cNvPr id="3" name="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263428" y="3121454"/>
            <a:ext cx="812800" cy="812800"/>
          </a:xfrm>
          <a:prstGeom prst="rect">
            <a:avLst/>
          </a:prstGeom>
          <a:ln w="38100">
            <a:solidFill>
              <a:srgbClr val="FF9480"/>
            </a:solidFill>
          </a:ln>
          <a:effectLst>
            <a:outerShdw blurRad="50800" dir="5400000" algn="ctr" rotWithShape="0">
              <a:schemeClr val="accent2">
                <a:lumMod val="75000"/>
              </a:schemeClr>
            </a:outerShdw>
          </a:effectLst>
        </p:spPr>
      </p:pic>
      <p:pic>
        <p:nvPicPr>
          <p:cNvPr id="4" name="3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263428" y="4536492"/>
            <a:ext cx="812800" cy="81280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1" name="4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341593" y="4536492"/>
            <a:ext cx="812800" cy="81280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4" name="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290543" y="1726114"/>
            <a:ext cx="812800" cy="812800"/>
          </a:xfrm>
          <a:prstGeom prst="rect">
            <a:avLst/>
          </a:prstGeom>
        </p:spPr>
      </p:pic>
      <p:pic>
        <p:nvPicPr>
          <p:cNvPr id="15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263428" y="3121454"/>
            <a:ext cx="812800" cy="812800"/>
          </a:xfrm>
          <a:prstGeom prst="rect">
            <a:avLst/>
          </a:prstGeom>
        </p:spPr>
      </p:pic>
      <p:pic>
        <p:nvPicPr>
          <p:cNvPr id="16" name="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263428" y="4536492"/>
            <a:ext cx="812800" cy="812800"/>
          </a:xfrm>
          <a:prstGeom prst="rect">
            <a:avLst/>
          </a:prstGeom>
        </p:spPr>
      </p:pic>
      <p:pic>
        <p:nvPicPr>
          <p:cNvPr id="17" name="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292825" y="4495852"/>
            <a:ext cx="894080" cy="89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5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6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38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52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61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700" y="38100"/>
            <a:ext cx="534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2. Library </a:t>
            </a:r>
            <a:r>
              <a:rPr lang="ko-KR" altLang="en-US" sz="4400" dirty="0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충돌</a:t>
            </a:r>
            <a:endParaRPr lang="ko-KR" altLang="en-US" sz="4400" dirty="0">
              <a:solidFill>
                <a:srgbClr val="FF948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756570" y="1"/>
            <a:ext cx="404933" cy="373306"/>
          </a:xfrm>
          <a:prstGeom prst="rect">
            <a:avLst/>
          </a:prstGeom>
          <a:solidFill>
            <a:srgbClr val="FF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729455" y="44624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05  </a:t>
            </a:r>
            <a:r>
              <a:rPr lang="ko-KR" altLang="en-US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문제해결</a:t>
            </a:r>
            <a:endParaRPr lang="en-US" altLang="ko-KR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21" y="4303234"/>
            <a:ext cx="5114373" cy="227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7637" y="2504041"/>
            <a:ext cx="4685909" cy="230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8451" y="1390681"/>
            <a:ext cx="2571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1489" y="1338187"/>
            <a:ext cx="3441700" cy="105410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7207" y="5475914"/>
            <a:ext cx="5345684" cy="563576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1542" y="4938391"/>
            <a:ext cx="1854200" cy="4191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0021" y="2160593"/>
            <a:ext cx="2647786" cy="172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157" y="3729699"/>
            <a:ext cx="23241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0400" y="381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4400" dirty="0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로컬저장소</a:t>
            </a:r>
            <a:endParaRPr lang="ko-KR" altLang="en-US" sz="4400" dirty="0">
              <a:solidFill>
                <a:srgbClr val="FF948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756570" y="1"/>
            <a:ext cx="404933" cy="373306"/>
          </a:xfrm>
          <a:prstGeom prst="rect">
            <a:avLst/>
          </a:prstGeom>
          <a:solidFill>
            <a:srgbClr val="FF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6729455" y="44624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05  </a:t>
            </a:r>
            <a:r>
              <a:rPr lang="ko-KR" altLang="en-US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문제해결</a:t>
            </a:r>
            <a:endParaRPr lang="en-US" altLang="ko-KR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pic>
        <p:nvPicPr>
          <p:cNvPr id="18" name="그림 17" descr="sessionStor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820" y="3752374"/>
            <a:ext cx="2465768" cy="2211318"/>
          </a:xfrm>
          <a:prstGeom prst="rect">
            <a:avLst/>
          </a:prstGeom>
        </p:spPr>
      </p:pic>
      <p:pic>
        <p:nvPicPr>
          <p:cNvPr id="3078" name="Picture 6" descr="C:\Users\xnote\Desktop\musicBlock\localStorage\webSQ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8986" y="1624084"/>
            <a:ext cx="2866028" cy="1855716"/>
          </a:xfrm>
          <a:prstGeom prst="rect">
            <a:avLst/>
          </a:prstGeom>
          <a:noFill/>
        </p:spPr>
      </p:pic>
      <p:pic>
        <p:nvPicPr>
          <p:cNvPr id="3074" name="Picture 2" descr="C:\Users\xnote\Desktop\musicBlock\localStorage\cash&amp;cook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6070" y="3752046"/>
            <a:ext cx="2563914" cy="2197998"/>
          </a:xfrm>
          <a:prstGeom prst="rect">
            <a:avLst/>
          </a:prstGeom>
          <a:noFill/>
        </p:spPr>
      </p:pic>
      <p:pic>
        <p:nvPicPr>
          <p:cNvPr id="3080" name="Picture 8" descr="C:\Users\xnote\Desktop\musicBlock\localStorage\indexedD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9067" y="1646619"/>
            <a:ext cx="2206270" cy="18331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</p:pic>
      <p:pic>
        <p:nvPicPr>
          <p:cNvPr id="3076" name="Picture 4" descr="C:\Users\xnote\Desktop\musicBlock\localStorage\localStora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0604" y="1631950"/>
            <a:ext cx="2185348" cy="1847850"/>
          </a:xfrm>
          <a:prstGeom prst="rect">
            <a:avLst/>
          </a:prstGeom>
          <a:noFill/>
        </p:spPr>
      </p:pic>
      <p:pic>
        <p:nvPicPr>
          <p:cNvPr id="2050" name="Picture 2" descr="C:\Users\xnote\Desktop\musicBlock\localStorage\fileI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0145" y="3856383"/>
            <a:ext cx="2087734" cy="2054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50509E-6 L 0.08108 0.1336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25532E-7 L -0.08264 0.134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3568" y="2830324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06</a:t>
            </a: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아 쉬 운 점</a:t>
            </a:r>
            <a:endParaRPr lang="en-US" altLang="ko-KR" sz="400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999912" y="1961321"/>
            <a:ext cx="1088923" cy="901150"/>
            <a:chOff x="3494018" y="683799"/>
            <a:chExt cx="2157982" cy="1051534"/>
          </a:xfrm>
        </p:grpSpPr>
        <p:pic>
          <p:nvPicPr>
            <p:cNvPr id="5" name="Picture 2" descr="C:\Users\xnote\Desktop\musicBlock\6_block.PNG_160521\은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1999" y="1191867"/>
              <a:ext cx="1080000" cy="534953"/>
            </a:xfrm>
            <a:prstGeom prst="rect">
              <a:avLst/>
            </a:prstGeom>
            <a:noFill/>
          </p:spPr>
        </p:pic>
        <p:pic>
          <p:nvPicPr>
            <p:cNvPr id="7" name="Picture 3" descr="C:\Users\xnote\Desktop\musicBlock\6_block.PNG_160521\윤영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683799"/>
              <a:ext cx="1080000" cy="535046"/>
            </a:xfrm>
            <a:prstGeom prst="rect">
              <a:avLst/>
            </a:prstGeom>
            <a:noFill/>
          </p:spPr>
        </p:pic>
        <p:pic>
          <p:nvPicPr>
            <p:cNvPr id="8" name="Picture 4" descr="C:\Users\xnote\Desktop\musicBlock\6_block.PNG_160521\승길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8574" y="1169434"/>
              <a:ext cx="1070062" cy="565899"/>
            </a:xfrm>
            <a:prstGeom prst="rect">
              <a:avLst/>
            </a:prstGeom>
            <a:noFill/>
          </p:spPr>
        </p:pic>
        <p:pic>
          <p:nvPicPr>
            <p:cNvPr id="9" name="Picture 5" descr="C:\Users\xnote\Desktop\musicBlock\6_block.PNG_160521\경모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4018" y="685937"/>
              <a:ext cx="1080000" cy="54495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8952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6745558" y="12526"/>
            <a:ext cx="404933" cy="373306"/>
          </a:xfrm>
          <a:prstGeom prst="rect">
            <a:avLst/>
          </a:prstGeom>
          <a:solidFill>
            <a:srgbClr val="FF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729455" y="44624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06  </a:t>
            </a:r>
            <a:r>
              <a:rPr lang="ko-KR" altLang="en-US" dirty="0" err="1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아쉬운점</a:t>
            </a:r>
            <a:endParaRPr lang="en-US" altLang="ko-KR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pic>
        <p:nvPicPr>
          <p:cNvPr id="1026" name="Picture 2" descr="C:\Users\xnote\Desktop\musicBlock\6_block.PNG_160521\fr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1593850"/>
            <a:ext cx="7573963" cy="3771900"/>
          </a:xfrm>
          <a:prstGeom prst="rect">
            <a:avLst/>
          </a:prstGeom>
          <a:noFill/>
        </p:spPr>
      </p:pic>
      <p:pic>
        <p:nvPicPr>
          <p:cNvPr id="1027" name="Picture 3" descr="C:\Users\xnote\Desktop\musicBlock\6_block.PNG_160521\활성화user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7051" y="2308543"/>
            <a:ext cx="397510" cy="397510"/>
          </a:xfrm>
          <a:prstGeom prst="rect">
            <a:avLst/>
          </a:prstGeom>
          <a:noFill/>
        </p:spPr>
      </p:pic>
      <p:pic>
        <p:nvPicPr>
          <p:cNvPr id="1029" name="Picture 5" descr="C:\Users\xnote\Desktop\musicBlock\6_block.PNG_160521\bloc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3620" y="3195448"/>
            <a:ext cx="670560" cy="284352"/>
          </a:xfrm>
          <a:prstGeom prst="rect">
            <a:avLst/>
          </a:prstGeom>
          <a:noFill/>
        </p:spPr>
      </p:pic>
      <p:pic>
        <p:nvPicPr>
          <p:cNvPr id="13" name="Picture 5" descr="C:\Users\xnote\Desktop\musicBlock\6_block.PNG_160521\bloc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3620" y="3594228"/>
            <a:ext cx="670560" cy="284352"/>
          </a:xfrm>
          <a:prstGeom prst="rect">
            <a:avLst/>
          </a:prstGeom>
          <a:noFill/>
        </p:spPr>
      </p:pic>
      <p:pic>
        <p:nvPicPr>
          <p:cNvPr id="15" name="Picture 5" descr="C:\Users\xnote\Desktop\musicBlock\6_block.PNG_160521\bloc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998088"/>
            <a:ext cx="670560" cy="284352"/>
          </a:xfrm>
          <a:prstGeom prst="rect">
            <a:avLst/>
          </a:prstGeom>
          <a:noFill/>
        </p:spPr>
      </p:pic>
      <p:pic>
        <p:nvPicPr>
          <p:cNvPr id="20" name="Picture 5" descr="C:\Users\xnote\Desktop\musicBlock\6_block.PNG_160521\bloc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20" y="3195448"/>
            <a:ext cx="670560" cy="284352"/>
          </a:xfrm>
          <a:prstGeom prst="rect">
            <a:avLst/>
          </a:prstGeom>
          <a:noFill/>
        </p:spPr>
      </p:pic>
      <p:pic>
        <p:nvPicPr>
          <p:cNvPr id="21" name="Picture 5" descr="C:\Users\xnote\Desktop\musicBlock\6_block.PNG_160521\bloc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594228"/>
            <a:ext cx="670560" cy="284352"/>
          </a:xfrm>
          <a:prstGeom prst="rect">
            <a:avLst/>
          </a:prstGeom>
          <a:noFill/>
        </p:spPr>
      </p:pic>
      <p:pic>
        <p:nvPicPr>
          <p:cNvPr id="22" name="Picture 5" descr="C:\Users\xnote\Desktop\musicBlock\6_block.PNG_160521\bloc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6580" y="3998088"/>
            <a:ext cx="670560" cy="284352"/>
          </a:xfrm>
          <a:prstGeom prst="rect">
            <a:avLst/>
          </a:prstGeom>
          <a:noFill/>
        </p:spPr>
      </p:pic>
      <p:pic>
        <p:nvPicPr>
          <p:cNvPr id="24" name="Picture 5" descr="C:\Users\xnote\Desktop\musicBlock\6_block.PNG_160521\bloc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3197988"/>
            <a:ext cx="670560" cy="284352"/>
          </a:xfrm>
          <a:prstGeom prst="rect">
            <a:avLst/>
          </a:prstGeom>
          <a:noFill/>
        </p:spPr>
      </p:pic>
      <p:pic>
        <p:nvPicPr>
          <p:cNvPr id="25" name="Picture 5" descr="C:\Users\xnote\Desktop\musicBlock\6_block.PNG_160521\bloc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2880" y="3596768"/>
            <a:ext cx="670560" cy="284352"/>
          </a:xfrm>
          <a:prstGeom prst="rect">
            <a:avLst/>
          </a:prstGeom>
          <a:noFill/>
        </p:spPr>
      </p:pic>
      <p:pic>
        <p:nvPicPr>
          <p:cNvPr id="26" name="Picture 5" descr="C:\Users\xnote\Desktop\musicBlock\6_block.PNG_160521\bloc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260" y="4000628"/>
            <a:ext cx="670560" cy="284352"/>
          </a:xfrm>
          <a:prstGeom prst="rect">
            <a:avLst/>
          </a:prstGeom>
          <a:noFill/>
        </p:spPr>
      </p:pic>
      <p:pic>
        <p:nvPicPr>
          <p:cNvPr id="28" name="Picture 5" descr="C:\Users\xnote\Desktop\musicBlock\6_block.PNG_160521\bloc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7280" y="3200528"/>
            <a:ext cx="670560" cy="284352"/>
          </a:xfrm>
          <a:prstGeom prst="rect">
            <a:avLst/>
          </a:prstGeom>
          <a:noFill/>
        </p:spPr>
      </p:pic>
      <p:pic>
        <p:nvPicPr>
          <p:cNvPr id="29" name="Picture 5" descr="C:\Users\xnote\Desktop\musicBlock\6_block.PNG_160521\bloc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9660" y="3599308"/>
            <a:ext cx="670560" cy="284352"/>
          </a:xfrm>
          <a:prstGeom prst="rect">
            <a:avLst/>
          </a:prstGeom>
          <a:noFill/>
        </p:spPr>
      </p:pic>
      <p:pic>
        <p:nvPicPr>
          <p:cNvPr id="30" name="Picture 5" descr="C:\Users\xnote\Desktop\musicBlock\6_block.PNG_160521\bloc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2040" y="4003168"/>
            <a:ext cx="670560" cy="284352"/>
          </a:xfrm>
          <a:prstGeom prst="rect">
            <a:avLst/>
          </a:prstGeom>
          <a:noFill/>
        </p:spPr>
      </p:pic>
      <p:pic>
        <p:nvPicPr>
          <p:cNvPr id="32" name="Picture 5" descr="C:\Users\xnote\Desktop\musicBlock\6_block.PNG_160521\bloc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8340" y="3195448"/>
            <a:ext cx="670560" cy="284352"/>
          </a:xfrm>
          <a:prstGeom prst="rect">
            <a:avLst/>
          </a:prstGeom>
          <a:noFill/>
        </p:spPr>
      </p:pic>
      <p:pic>
        <p:nvPicPr>
          <p:cNvPr id="33" name="Picture 5" descr="C:\Users\xnote\Desktop\musicBlock\6_block.PNG_160521\bloc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0720" y="3594228"/>
            <a:ext cx="670560" cy="284352"/>
          </a:xfrm>
          <a:prstGeom prst="rect">
            <a:avLst/>
          </a:prstGeom>
          <a:noFill/>
        </p:spPr>
      </p:pic>
      <p:pic>
        <p:nvPicPr>
          <p:cNvPr id="34" name="Picture 5" descr="C:\Users\xnote\Desktop\musicBlock\6_block.PNG_160521\bloc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100" y="3998088"/>
            <a:ext cx="670560" cy="284352"/>
          </a:xfrm>
          <a:prstGeom prst="rect">
            <a:avLst/>
          </a:prstGeom>
          <a:noFill/>
        </p:spPr>
      </p:pic>
      <p:pic>
        <p:nvPicPr>
          <p:cNvPr id="1031" name="Picture 7" descr="C:\Users\xnote\Desktop\musicBlock\6_block.PNG_160521\활성화user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6553" y="2350770"/>
            <a:ext cx="357187" cy="361949"/>
          </a:xfrm>
          <a:prstGeom prst="rect">
            <a:avLst/>
          </a:prstGeom>
          <a:noFill/>
        </p:spPr>
      </p:pic>
      <p:pic>
        <p:nvPicPr>
          <p:cNvPr id="1032" name="Picture 8" descr="C:\Users\xnote\Desktop\musicBlock\6_block.PNG_160521\block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8963" y="2555314"/>
            <a:ext cx="688658" cy="292026"/>
          </a:xfrm>
          <a:prstGeom prst="rect">
            <a:avLst/>
          </a:prstGeom>
          <a:noFill/>
        </p:spPr>
      </p:pic>
      <p:pic>
        <p:nvPicPr>
          <p:cNvPr id="27" name="Picture 8" descr="C:\Users\xnote\Desktop\musicBlock\6_block.PNG_160521\block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5851" y="2564839"/>
            <a:ext cx="688658" cy="292026"/>
          </a:xfrm>
          <a:prstGeom prst="rect">
            <a:avLst/>
          </a:prstGeom>
          <a:noFill/>
        </p:spPr>
      </p:pic>
      <p:pic>
        <p:nvPicPr>
          <p:cNvPr id="31" name="Picture 5" descr="C:\Users\xnote\Desktop\musicBlock\6_block.PNG_160521\bloc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4095" y="3195448"/>
            <a:ext cx="670560" cy="284352"/>
          </a:xfrm>
          <a:prstGeom prst="rect">
            <a:avLst/>
          </a:prstGeom>
          <a:noFill/>
        </p:spPr>
      </p:pic>
      <p:pic>
        <p:nvPicPr>
          <p:cNvPr id="35" name="Picture 5" descr="C:\Users\xnote\Desktop\musicBlock\6_block.PNG_160521\bloc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8708" y="3611371"/>
            <a:ext cx="670560" cy="284352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842064" y="381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altLang="ko-KR" sz="2800" dirty="0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800" dirty="0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릴레이 기능 </a:t>
            </a:r>
            <a:r>
              <a:rPr lang="en-US" altLang="ko-KR" sz="2800" dirty="0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&amp; </a:t>
            </a:r>
            <a:r>
              <a:rPr lang="en-US" altLang="ko-KR" sz="2800" dirty="0" err="1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NodeJS</a:t>
            </a:r>
            <a:endParaRPr lang="en-US" altLang="ko-KR" sz="2800" dirty="0" smtClean="0">
              <a:solidFill>
                <a:srgbClr val="FF948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0087 -0.0932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-3.7037E-7 L -0.09497 -0.1523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6756570" y="13253"/>
            <a:ext cx="404933" cy="373306"/>
          </a:xfrm>
          <a:prstGeom prst="rect">
            <a:avLst/>
          </a:prstGeom>
          <a:solidFill>
            <a:srgbClr val="FF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729455" y="44624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06  </a:t>
            </a:r>
            <a:r>
              <a:rPr lang="ko-KR" altLang="en-US" dirty="0" err="1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아쉬운점</a:t>
            </a:r>
            <a:endParaRPr lang="en-US" altLang="ko-KR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647" y="13252"/>
            <a:ext cx="339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altLang="ko-KR" sz="2800" dirty="0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800" dirty="0" err="1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여러악기</a:t>
            </a:r>
            <a:r>
              <a:rPr lang="ko-KR" altLang="en-US" sz="2800" dirty="0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&amp; </a:t>
            </a:r>
            <a:r>
              <a:rPr lang="ko-KR" altLang="en-US" sz="2800" dirty="0" smtClean="0">
                <a:solidFill>
                  <a:srgbClr val="FF9480"/>
                </a:solidFill>
                <a:latin typeface="HY견고딕" pitchFamily="18" charset="-127"/>
                <a:ea typeface="HY견고딕" pitchFamily="18" charset="-127"/>
              </a:rPr>
              <a:t>화음</a:t>
            </a:r>
            <a:endParaRPr lang="en-US" altLang="ko-KR" sz="2800" dirty="0" smtClean="0">
              <a:solidFill>
                <a:srgbClr val="FF948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26" name="Picture 2" descr="C:\Users\xnote\Downloads\otherInstru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61" y="1544569"/>
            <a:ext cx="7640637" cy="3790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69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2871774" y="4965101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나눔고딕OTF ExtraBold" pitchFamily="34" charset="-127"/>
                <a:ea typeface="나눔고딕OTF ExtraBold" pitchFamily="34" charset="-127"/>
              </a:rPr>
              <a:t>양 승 길</a:t>
            </a:r>
            <a:endParaRPr lang="ko-KR" altLang="en-US" sz="2400" dirty="0">
              <a:solidFill>
                <a:schemeClr val="bg1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157748" y="4925343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나눔고딕OTF ExtraBold" pitchFamily="34" charset="-127"/>
                <a:ea typeface="나눔고딕OTF ExtraBold" pitchFamily="34" charset="-127"/>
              </a:rPr>
              <a:t>김 은 </a:t>
            </a:r>
            <a:r>
              <a:rPr lang="ko-KR" altLang="en-US" sz="2400" dirty="0" err="1" smtClean="0">
                <a:solidFill>
                  <a:schemeClr val="bg1"/>
                </a:solidFill>
                <a:latin typeface="나눔고딕OTF ExtraBold" pitchFamily="34" charset="-127"/>
                <a:ea typeface="나눔고딕OTF ExtraBold" pitchFamily="34" charset="-127"/>
              </a:rPr>
              <a:t>혜</a:t>
            </a:r>
            <a:endParaRPr lang="ko-KR" altLang="en-US" sz="2400" dirty="0">
              <a:solidFill>
                <a:schemeClr val="bg1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032986" y="4938596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나눔고딕OTF ExtraBold" pitchFamily="34" charset="-127"/>
                <a:ea typeface="나눔고딕OTF ExtraBold" pitchFamily="34" charset="-127"/>
              </a:rPr>
              <a:t>김 윤 영</a:t>
            </a:r>
            <a:endParaRPr lang="ko-KR" altLang="en-US" sz="2400" dirty="0">
              <a:solidFill>
                <a:schemeClr val="bg1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pic>
        <p:nvPicPr>
          <p:cNvPr id="3077" name="Picture 5" descr="C:\Users\xnote\Desktop\musicBlock\6_block.PNG_160521\경모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886" y="4412975"/>
            <a:ext cx="993913" cy="4804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7" name="그룹 16"/>
          <p:cNvGrpSpPr/>
          <p:nvPr/>
        </p:nvGrpSpPr>
        <p:grpSpPr>
          <a:xfrm>
            <a:off x="4381980" y="723558"/>
            <a:ext cx="380039" cy="376374"/>
            <a:chOff x="3494018" y="683799"/>
            <a:chExt cx="2157982" cy="1051534"/>
          </a:xfrm>
        </p:grpSpPr>
        <p:pic>
          <p:nvPicPr>
            <p:cNvPr id="3074" name="Picture 2" descr="C:\Users\xnote\Desktop\musicBlock\6_block.PNG_160521\은혜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1999" y="1191867"/>
              <a:ext cx="1080000" cy="534953"/>
            </a:xfrm>
            <a:prstGeom prst="rect">
              <a:avLst/>
            </a:prstGeom>
            <a:noFill/>
          </p:spPr>
        </p:pic>
        <p:pic>
          <p:nvPicPr>
            <p:cNvPr id="3075" name="Picture 3" descr="C:\Users\xnote\Desktop\musicBlock\6_block.PNG_160521\윤영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683799"/>
              <a:ext cx="1080000" cy="535046"/>
            </a:xfrm>
            <a:prstGeom prst="rect">
              <a:avLst/>
            </a:prstGeom>
            <a:noFill/>
          </p:spPr>
        </p:pic>
        <p:pic>
          <p:nvPicPr>
            <p:cNvPr id="3076" name="Picture 4" descr="C:\Users\xnote\Desktop\musicBlock\6_block.PNG_160521\승길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8574" y="1169434"/>
              <a:ext cx="1070062" cy="565899"/>
            </a:xfrm>
            <a:prstGeom prst="rect">
              <a:avLst/>
            </a:prstGeom>
            <a:noFill/>
          </p:spPr>
        </p:pic>
        <p:pic>
          <p:nvPicPr>
            <p:cNvPr id="16" name="Picture 5" descr="C:\Users\xnote\Desktop\musicBlock\6_block.PNG_160521\경모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94018" y="685937"/>
              <a:ext cx="1080000" cy="544954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3576374" y="1126433"/>
            <a:ext cx="19912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0" dirty="0" smtClean="0">
                <a:solidFill>
                  <a:schemeClr val="bg1"/>
                </a:solidFill>
                <a:latin typeface="나눔고딕OTF ExtraBold" pitchFamily="34" charset="-127"/>
                <a:ea typeface="나눔고딕OTF ExtraBold" pitchFamily="34" charset="-127"/>
              </a:rPr>
              <a:t>TEAM</a:t>
            </a:r>
            <a:endParaRPr lang="ko-KR" altLang="en-US" sz="5000" dirty="0">
              <a:solidFill>
                <a:schemeClr val="bg1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pic>
        <p:nvPicPr>
          <p:cNvPr id="3078" name="Picture 6" descr="C:\Users\xnote\Desktop\musicBlock\6_block.PNG_160521\승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63104" y="4389923"/>
            <a:ext cx="1025800" cy="4868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9" name="Picture 7" descr="C:\Users\xnote\Desktop\musicBlock\6_block.PNG_160521\윤영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26936" y="4354650"/>
            <a:ext cx="1038225" cy="5143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80" name="Picture 8" descr="C:\Users\xnote\Desktop\musicBlock\6_block.PNG_160521\은혜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69783" y="4333255"/>
            <a:ext cx="1019175" cy="5048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5" name="직사각형 24"/>
          <p:cNvSpPr/>
          <p:nvPr/>
        </p:nvSpPr>
        <p:spPr>
          <a:xfrm>
            <a:off x="917080" y="439525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rgbClr val="00421E"/>
                </a:solidFill>
                <a:latin typeface="HY견고딕" pitchFamily="18" charset="-127"/>
                <a:ea typeface="HY견고딕" pitchFamily="18" charset="-127"/>
              </a:rPr>
              <a:t>팀장</a:t>
            </a:r>
            <a:endParaRPr lang="ko-KR" altLang="en-US" sz="2400" dirty="0">
              <a:solidFill>
                <a:srgbClr val="00421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18297" y="4971727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나눔고딕OTF ExtraBold" pitchFamily="34" charset="-127"/>
                <a:ea typeface="나눔고딕OTF ExtraBold" pitchFamily="34" charset="-127"/>
              </a:rPr>
              <a:t>홍 경 모</a:t>
            </a:r>
            <a:endParaRPr lang="ko-KR" altLang="en-US" sz="2400" dirty="0">
              <a:solidFill>
                <a:schemeClr val="bg1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0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5716" y="3184000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Q n A</a:t>
            </a:r>
          </a:p>
        </p:txBody>
      </p:sp>
      <p:grpSp>
        <p:nvGrpSpPr>
          <p:cNvPr id="2" name="그룹 3"/>
          <p:cNvGrpSpPr/>
          <p:nvPr/>
        </p:nvGrpSpPr>
        <p:grpSpPr>
          <a:xfrm>
            <a:off x="4027538" y="1881806"/>
            <a:ext cx="1088923" cy="901150"/>
            <a:chOff x="3494018" y="683799"/>
            <a:chExt cx="2157982" cy="1051534"/>
          </a:xfrm>
        </p:grpSpPr>
        <p:pic>
          <p:nvPicPr>
            <p:cNvPr id="5" name="Picture 2" descr="C:\Users\xnote\Desktop\musicBlock\6_block.PNG_160521\은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1999" y="1191867"/>
              <a:ext cx="1080000" cy="534953"/>
            </a:xfrm>
            <a:prstGeom prst="rect">
              <a:avLst/>
            </a:prstGeom>
            <a:noFill/>
          </p:spPr>
        </p:pic>
        <p:pic>
          <p:nvPicPr>
            <p:cNvPr id="7" name="Picture 3" descr="C:\Users\xnote\Desktop\musicBlock\6_block.PNG_160521\윤영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683799"/>
              <a:ext cx="1080000" cy="535046"/>
            </a:xfrm>
            <a:prstGeom prst="rect">
              <a:avLst/>
            </a:prstGeom>
            <a:noFill/>
          </p:spPr>
        </p:pic>
        <p:pic>
          <p:nvPicPr>
            <p:cNvPr id="8" name="Picture 4" descr="C:\Users\xnote\Desktop\musicBlock\6_block.PNG_160521\승길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8574" y="1169434"/>
              <a:ext cx="1070062" cy="565899"/>
            </a:xfrm>
            <a:prstGeom prst="rect">
              <a:avLst/>
            </a:prstGeom>
            <a:noFill/>
          </p:spPr>
        </p:pic>
        <p:pic>
          <p:nvPicPr>
            <p:cNvPr id="9" name="Picture 5" descr="C:\Users\xnote\Desktop\musicBlock\6_block.PNG_160521\경모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4018" y="685937"/>
              <a:ext cx="1080000" cy="54495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8952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276339" y="2971968"/>
            <a:ext cx="4591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/>
                </a:solidFill>
                <a:latin typeface="210 동화책 R" pitchFamily="18" charset="-127"/>
                <a:ea typeface="210 동화책 R" pitchFamily="18" charset="-127"/>
              </a:rPr>
              <a:t>Thank you !</a:t>
            </a:r>
            <a:endParaRPr lang="ko-KR" altLang="en-US" sz="6000" dirty="0">
              <a:solidFill>
                <a:schemeClr val="bg1"/>
              </a:solidFill>
              <a:latin typeface="210 동화책 R" pitchFamily="18" charset="-127"/>
              <a:ea typeface="210 동화책 R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53032" y="3970130"/>
            <a:ext cx="1088922" cy="899318"/>
            <a:chOff x="3494018" y="685937"/>
            <a:chExt cx="2157981" cy="1049396"/>
          </a:xfrm>
        </p:grpSpPr>
        <p:pic>
          <p:nvPicPr>
            <p:cNvPr id="5" name="Picture 2" descr="C:\Users\xnote\Desktop\musicBlock\6_block.PNG_160521\은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1999" y="1191867"/>
              <a:ext cx="1080000" cy="534953"/>
            </a:xfrm>
            <a:prstGeom prst="rect">
              <a:avLst/>
            </a:prstGeom>
            <a:noFill/>
          </p:spPr>
        </p:pic>
        <p:pic>
          <p:nvPicPr>
            <p:cNvPr id="7" name="Picture 4" descr="C:\Users\xnote\Desktop\musicBlock\6_block.PNG_160521\승길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8574" y="1169434"/>
              <a:ext cx="1070062" cy="565899"/>
            </a:xfrm>
            <a:prstGeom prst="rect">
              <a:avLst/>
            </a:prstGeom>
            <a:noFill/>
          </p:spPr>
        </p:pic>
        <p:pic>
          <p:nvPicPr>
            <p:cNvPr id="8" name="Picture 5" descr="C:\Users\xnote\Desktop\musicBlock\6_block.PNG_160521\경모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4018" y="685937"/>
              <a:ext cx="1080000" cy="544954"/>
            </a:xfrm>
            <a:prstGeom prst="rect">
              <a:avLst/>
            </a:prstGeom>
            <a:noFill/>
          </p:spPr>
        </p:pic>
      </p:grpSp>
      <p:grpSp>
        <p:nvGrpSpPr>
          <p:cNvPr id="9" name="그룹 3"/>
          <p:cNvGrpSpPr/>
          <p:nvPr/>
        </p:nvGrpSpPr>
        <p:grpSpPr>
          <a:xfrm>
            <a:off x="966286" y="1982303"/>
            <a:ext cx="1088923" cy="901150"/>
            <a:chOff x="3494018" y="683799"/>
            <a:chExt cx="2157982" cy="1051534"/>
          </a:xfrm>
        </p:grpSpPr>
        <p:pic>
          <p:nvPicPr>
            <p:cNvPr id="11" name="Picture 3" descr="C:\Users\xnote\Desktop\musicBlock\6_block.PNG_160521\윤영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683799"/>
              <a:ext cx="1080000" cy="535046"/>
            </a:xfrm>
            <a:prstGeom prst="rect">
              <a:avLst/>
            </a:prstGeom>
            <a:noFill/>
          </p:spPr>
        </p:pic>
        <p:pic>
          <p:nvPicPr>
            <p:cNvPr id="12" name="Picture 4" descr="C:\Users\xnote\Desktop\musicBlock\6_block.PNG_160521\승길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8574" y="1169434"/>
              <a:ext cx="1070062" cy="565899"/>
            </a:xfrm>
            <a:prstGeom prst="rect">
              <a:avLst/>
            </a:prstGeom>
            <a:noFill/>
          </p:spPr>
        </p:pic>
        <p:pic>
          <p:nvPicPr>
            <p:cNvPr id="13" name="Picture 5" descr="C:\Users\xnote\Desktop\musicBlock\6_block.PNG_160521\경모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4018" y="685937"/>
              <a:ext cx="1080000" cy="544954"/>
            </a:xfrm>
            <a:prstGeom prst="rect">
              <a:avLst/>
            </a:prstGeom>
            <a:noFill/>
          </p:spPr>
        </p:pic>
      </p:grpSp>
      <p:grpSp>
        <p:nvGrpSpPr>
          <p:cNvPr id="14" name="그룹 3"/>
          <p:cNvGrpSpPr/>
          <p:nvPr/>
        </p:nvGrpSpPr>
        <p:grpSpPr>
          <a:xfrm>
            <a:off x="7075538" y="2001076"/>
            <a:ext cx="1088923" cy="893854"/>
            <a:chOff x="3494018" y="683799"/>
            <a:chExt cx="2157982" cy="1043021"/>
          </a:xfrm>
        </p:grpSpPr>
        <p:pic>
          <p:nvPicPr>
            <p:cNvPr id="15" name="Picture 2" descr="C:\Users\xnote\Desktop\musicBlock\6_block.PNG_160521\은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1999" y="1191867"/>
              <a:ext cx="1080000" cy="534953"/>
            </a:xfrm>
            <a:prstGeom prst="rect">
              <a:avLst/>
            </a:prstGeom>
            <a:noFill/>
          </p:spPr>
        </p:pic>
        <p:pic>
          <p:nvPicPr>
            <p:cNvPr id="16" name="Picture 3" descr="C:\Users\xnote\Desktop\musicBlock\6_block.PNG_160521\윤영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683799"/>
              <a:ext cx="1080000" cy="535046"/>
            </a:xfrm>
            <a:prstGeom prst="rect">
              <a:avLst/>
            </a:prstGeom>
            <a:noFill/>
          </p:spPr>
        </p:pic>
        <p:pic>
          <p:nvPicPr>
            <p:cNvPr id="18" name="Picture 5" descr="C:\Users\xnote\Desktop\musicBlock\6_block.PNG_160521\경모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4018" y="685937"/>
              <a:ext cx="1080000" cy="544954"/>
            </a:xfrm>
            <a:prstGeom prst="rect">
              <a:avLst/>
            </a:prstGeom>
            <a:noFill/>
          </p:spPr>
        </p:pic>
      </p:grpSp>
      <p:grpSp>
        <p:nvGrpSpPr>
          <p:cNvPr id="19" name="그룹 3"/>
          <p:cNvGrpSpPr/>
          <p:nvPr/>
        </p:nvGrpSpPr>
        <p:grpSpPr>
          <a:xfrm>
            <a:off x="7064585" y="3956878"/>
            <a:ext cx="1086624" cy="901150"/>
            <a:chOff x="3498574" y="683799"/>
            <a:chExt cx="2153426" cy="1051534"/>
          </a:xfrm>
        </p:grpSpPr>
        <p:pic>
          <p:nvPicPr>
            <p:cNvPr id="20" name="Picture 2" descr="C:\Users\xnote\Desktop\musicBlock\6_block.PNG_160521\은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1999" y="1191867"/>
              <a:ext cx="1080000" cy="534953"/>
            </a:xfrm>
            <a:prstGeom prst="rect">
              <a:avLst/>
            </a:prstGeom>
            <a:noFill/>
          </p:spPr>
        </p:pic>
        <p:pic>
          <p:nvPicPr>
            <p:cNvPr id="21" name="Picture 3" descr="C:\Users\xnote\Desktop\musicBlock\6_block.PNG_160521\윤영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683799"/>
              <a:ext cx="1080000" cy="535046"/>
            </a:xfrm>
            <a:prstGeom prst="rect">
              <a:avLst/>
            </a:prstGeom>
            <a:noFill/>
          </p:spPr>
        </p:pic>
        <p:pic>
          <p:nvPicPr>
            <p:cNvPr id="22" name="Picture 4" descr="C:\Users\xnote\Desktop\musicBlock\6_block.PNG_160521\승길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8574" y="1169434"/>
              <a:ext cx="1070062" cy="56589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3004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3568" y="2830324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01</a:t>
            </a: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현황 및 문제점</a:t>
            </a:r>
            <a:endParaRPr lang="en-US" altLang="ko-KR" sz="400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2" name="그룹 3"/>
          <p:cNvGrpSpPr/>
          <p:nvPr/>
        </p:nvGrpSpPr>
        <p:grpSpPr>
          <a:xfrm>
            <a:off x="3999912" y="1961321"/>
            <a:ext cx="1088923" cy="901150"/>
            <a:chOff x="3494018" y="683799"/>
            <a:chExt cx="2157982" cy="1051534"/>
          </a:xfrm>
        </p:grpSpPr>
        <p:pic>
          <p:nvPicPr>
            <p:cNvPr id="5" name="Picture 2" descr="C:\Users\xnote\Desktop\musicBlock\6_block.PNG_160521\은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1999" y="1191867"/>
              <a:ext cx="1080000" cy="534953"/>
            </a:xfrm>
            <a:prstGeom prst="rect">
              <a:avLst/>
            </a:prstGeom>
            <a:noFill/>
          </p:spPr>
        </p:pic>
        <p:pic>
          <p:nvPicPr>
            <p:cNvPr id="7" name="Picture 3" descr="C:\Users\xnote\Desktop\musicBlock\6_block.PNG_160521\윤영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683799"/>
              <a:ext cx="1080000" cy="535046"/>
            </a:xfrm>
            <a:prstGeom prst="rect">
              <a:avLst/>
            </a:prstGeom>
            <a:noFill/>
          </p:spPr>
        </p:pic>
        <p:pic>
          <p:nvPicPr>
            <p:cNvPr id="8" name="Picture 4" descr="C:\Users\xnote\Desktop\musicBlock\6_block.PNG_160521\승길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8574" y="1169434"/>
              <a:ext cx="1070062" cy="565899"/>
            </a:xfrm>
            <a:prstGeom prst="rect">
              <a:avLst/>
            </a:prstGeom>
            <a:noFill/>
          </p:spPr>
        </p:pic>
        <p:pic>
          <p:nvPicPr>
            <p:cNvPr id="9" name="Picture 5" descr="C:\Users\xnote\Desktop\musicBlock\6_block.PNG_160521\경모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4018" y="685937"/>
              <a:ext cx="1080000" cy="54495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8952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6735752" y="0"/>
            <a:ext cx="404933" cy="373306"/>
          </a:xfrm>
          <a:prstGeom prst="rect">
            <a:avLst/>
          </a:prstGeom>
          <a:solidFill>
            <a:srgbClr val="FF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716005" y="21025"/>
            <a:ext cx="212319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b="1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  <a:cs typeface="Nanum Gothic" charset="-127"/>
              </a:rPr>
              <a:t>01  </a:t>
            </a:r>
            <a:r>
              <a:rPr lang="ko-KR" altLang="en-US" b="1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  <a:cs typeface="Nanum Gothic" charset="-127"/>
              </a:rPr>
              <a:t>현황 및 문제점</a:t>
            </a:r>
            <a:endParaRPr lang="en-US" altLang="ko-KR" b="1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  <a:cs typeface="Nanum Gothic" charset="-127"/>
            </a:endParaRPr>
          </a:p>
          <a:p>
            <a:pPr algn="just"/>
            <a:endParaRPr lang="en-US" altLang="ko-KR" sz="1600" b="1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  <a:cs typeface="Nanum Gothic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5009324" y="1073426"/>
            <a:ext cx="3578087" cy="5393176"/>
            <a:chOff x="4969568" y="1143602"/>
            <a:chExt cx="3578087" cy="5205575"/>
          </a:xfrm>
        </p:grpSpPr>
        <p:sp>
          <p:nvSpPr>
            <p:cNvPr id="18" name="직사각형 17"/>
            <p:cNvSpPr/>
            <p:nvPr/>
          </p:nvSpPr>
          <p:spPr>
            <a:xfrm>
              <a:off x="6002050" y="5702846"/>
              <a:ext cx="17637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ko-KR" sz="3600" b="1" dirty="0" err="1" smtClean="0">
                  <a:latin typeface="나눔고딕OTF" pitchFamily="34" charset="-127"/>
                  <a:ea typeface="나눔고딕OTF" pitchFamily="34" charset="-127"/>
                  <a:cs typeface="Nanum Gothic" charset="-127"/>
                </a:rPr>
                <a:t>Cubase</a:t>
              </a:r>
              <a:endParaRPr lang="ko-KR" altLang="en-US" sz="3600" b="1" dirty="0">
                <a:latin typeface="나눔고딕OTF" pitchFamily="34" charset="-127"/>
                <a:ea typeface="나눔고딕OTF" pitchFamily="34" charset="-127"/>
                <a:cs typeface="Nanum Gothic" charset="-127"/>
              </a:endParaRPr>
            </a:p>
          </p:txBody>
        </p:sp>
        <p:pic>
          <p:nvPicPr>
            <p:cNvPr id="10" name="그림 9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568" y="1143602"/>
              <a:ext cx="3578087" cy="4316292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>
            <a:off x="530087" y="1101816"/>
            <a:ext cx="3604591" cy="5322464"/>
            <a:chOff x="530087" y="1101816"/>
            <a:chExt cx="3604591" cy="5322464"/>
          </a:xfrm>
        </p:grpSpPr>
        <p:pic>
          <p:nvPicPr>
            <p:cNvPr id="17" name="그림 16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87" y="1101816"/>
              <a:ext cx="3604591" cy="43183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14397" y="5777949"/>
              <a:ext cx="29803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 smtClean="0">
                  <a:latin typeface="나눔고딕OTF" pitchFamily="34" charset="-127"/>
                  <a:ea typeface="나눔고딕OTF" pitchFamily="34" charset="-127"/>
                </a:rPr>
                <a:t>Garage Band</a:t>
              </a:r>
              <a:endParaRPr lang="ko-KR" altLang="en-US" sz="3600" b="1" dirty="0">
                <a:latin typeface="나눔고딕OTF" pitchFamily="34" charset="-127"/>
                <a:ea typeface="나눔고딕OTF" pitchFamily="34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20145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95536" y="2065917"/>
            <a:ext cx="835571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What is</a:t>
            </a:r>
          </a:p>
          <a:p>
            <a:r>
              <a:rPr lang="en-US" altLang="ko-KR" sz="10000" b="1" dirty="0" smtClean="0">
                <a:solidFill>
                  <a:srgbClr val="FF0000"/>
                </a:solidFill>
                <a:latin typeface="210 동화책 B" pitchFamily="18" charset="-127"/>
                <a:ea typeface="210 동화책 B" pitchFamily="18" charset="-127"/>
              </a:rPr>
              <a:t>M</a:t>
            </a:r>
            <a:r>
              <a:rPr lang="en-US" altLang="ko-KR" sz="10000" b="1" dirty="0" smtClean="0">
                <a:solidFill>
                  <a:srgbClr val="FFC000"/>
                </a:solidFill>
                <a:latin typeface="210 동화책 B" pitchFamily="18" charset="-127"/>
                <a:ea typeface="210 동화책 B" pitchFamily="18" charset="-127"/>
              </a:rPr>
              <a:t>u</a:t>
            </a:r>
            <a:r>
              <a:rPr lang="en-US" altLang="ko-KR" sz="10000" b="1" dirty="0" smtClean="0">
                <a:solidFill>
                  <a:srgbClr val="00B0F0"/>
                </a:solidFill>
                <a:latin typeface="210 동화책 B" pitchFamily="18" charset="-127"/>
                <a:ea typeface="210 동화책 B" pitchFamily="18" charset="-127"/>
              </a:rPr>
              <a:t>s</a:t>
            </a:r>
            <a:r>
              <a:rPr lang="en-US" altLang="ko-KR" sz="10000" b="1" dirty="0" smtClean="0">
                <a:solidFill>
                  <a:schemeClr val="accent5">
                    <a:lumMod val="75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i</a:t>
            </a:r>
            <a:r>
              <a:rPr lang="en-US" altLang="ko-KR" sz="10000" b="1" dirty="0" smtClean="0">
                <a:solidFill>
                  <a:srgbClr val="0E881D"/>
                </a:solidFill>
                <a:latin typeface="210 동화책 B" pitchFamily="18" charset="-127"/>
                <a:ea typeface="210 동화책 B" pitchFamily="18" charset="-127"/>
              </a:rPr>
              <a:t>c</a:t>
            </a:r>
            <a:r>
              <a:rPr lang="en-US" altLang="ko-KR" sz="10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 Block</a:t>
            </a:r>
            <a:r>
              <a:rPr lang="en-US" altLang="ko-KR" sz="8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 </a:t>
            </a:r>
            <a:r>
              <a:rPr lang="en-US" altLang="ko-KR" sz="8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?</a:t>
            </a:r>
            <a:endParaRPr lang="en-US" altLang="ko-KR" sz="8800" dirty="0">
              <a:solidFill>
                <a:schemeClr val="tx1">
                  <a:lumMod val="50000"/>
                  <a:lumOff val="50000"/>
                </a:schemeClr>
              </a:solidFill>
              <a:latin typeface="210 동화책 B" pitchFamily="18" charset="-127"/>
              <a:ea typeface="210 동화책 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718992" y="1"/>
            <a:ext cx="404933" cy="373306"/>
          </a:xfrm>
          <a:prstGeom prst="rect">
            <a:avLst/>
          </a:prstGeom>
          <a:solidFill>
            <a:srgbClr val="FF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702951" y="18120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02  </a:t>
            </a:r>
            <a:r>
              <a:rPr lang="ko-KR" altLang="en-US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작품소개</a:t>
            </a:r>
            <a:endParaRPr lang="en-US" altLang="ko-KR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903574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3876E-7 L -0.33923 -0.4199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-21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32000" y="3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6719780" y="0"/>
            <a:ext cx="404933" cy="373306"/>
          </a:xfrm>
          <a:prstGeom prst="rect">
            <a:avLst/>
          </a:prstGeom>
          <a:solidFill>
            <a:srgbClr val="FF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681899" y="2664192"/>
            <a:ext cx="37802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0" dirty="0" smtClean="0">
                <a:latin typeface="210 동화책 R" pitchFamily="18" charset="-127"/>
                <a:ea typeface="210 동화책 R" pitchFamily="18" charset="-127"/>
              </a:rPr>
              <a:t>share</a:t>
            </a:r>
            <a:endParaRPr lang="ko-KR" altLang="en-US" sz="10000" dirty="0">
              <a:latin typeface="210 동화책 R" pitchFamily="18" charset="-127"/>
              <a:ea typeface="210 동화책 R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13482" y="1034174"/>
            <a:ext cx="25170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0" dirty="0" smtClean="0">
                <a:solidFill>
                  <a:srgbClr val="003EDA"/>
                </a:solidFill>
                <a:latin typeface="210 동화책 R" pitchFamily="18" charset="-127"/>
                <a:ea typeface="210 동화책 R" pitchFamily="18" charset="-127"/>
              </a:rPr>
              <a:t>FUN</a:t>
            </a:r>
            <a:endParaRPr lang="ko-KR" altLang="en-US" sz="10000" dirty="0">
              <a:solidFill>
                <a:srgbClr val="003EDA"/>
              </a:solidFill>
              <a:latin typeface="210 동화책 R" pitchFamily="18" charset="-127"/>
              <a:ea typeface="210 동화책 R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77653" y="4320212"/>
            <a:ext cx="31886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0" dirty="0" smtClean="0">
                <a:solidFill>
                  <a:srgbClr val="C00000"/>
                </a:solidFill>
                <a:latin typeface="210 동화책 R" pitchFamily="18" charset="-127"/>
                <a:ea typeface="210 동화책 R" pitchFamily="18" charset="-127"/>
              </a:rPr>
              <a:t>easy</a:t>
            </a:r>
            <a:endParaRPr lang="ko-KR" altLang="en-US" sz="10000" dirty="0">
              <a:solidFill>
                <a:srgbClr val="C00000"/>
              </a:solidFill>
              <a:latin typeface="210 동화책 R" pitchFamily="18" charset="-127"/>
              <a:ea typeface="210 동화책 R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702951" y="18120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02  </a:t>
            </a:r>
            <a:r>
              <a:rPr lang="ko-KR" altLang="en-US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작품소개</a:t>
            </a:r>
            <a:endParaRPr lang="en-US" altLang="ko-KR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What is </a:t>
            </a:r>
            <a:endParaRPr lang="en-US" altLang="ko-KR" sz="3000" dirty="0" smtClean="0">
              <a:solidFill>
                <a:schemeClr val="tx1">
                  <a:lumMod val="50000"/>
                  <a:lumOff val="50000"/>
                </a:schemeClr>
              </a:solidFill>
              <a:latin typeface="210 동화책 B" pitchFamily="18" charset="-127"/>
              <a:ea typeface="210 동화책 B" pitchFamily="18" charset="-127"/>
            </a:endParaRPr>
          </a:p>
          <a:p>
            <a:r>
              <a:rPr lang="en-US" altLang="ko-KR" sz="3000" b="1" dirty="0" smtClean="0">
                <a:solidFill>
                  <a:srgbClr val="FF0000"/>
                </a:solidFill>
                <a:latin typeface="210 동화책 B" pitchFamily="18" charset="-127"/>
                <a:ea typeface="210 동화책 B" pitchFamily="18" charset="-127"/>
              </a:rPr>
              <a:t>M</a:t>
            </a:r>
            <a:r>
              <a:rPr lang="en-US" altLang="ko-KR" sz="3000" b="1" dirty="0" smtClean="0">
                <a:solidFill>
                  <a:srgbClr val="FFC000"/>
                </a:solidFill>
                <a:latin typeface="210 동화책 B" pitchFamily="18" charset="-127"/>
                <a:ea typeface="210 동화책 B" pitchFamily="18" charset="-127"/>
              </a:rPr>
              <a:t>u</a:t>
            </a:r>
            <a:r>
              <a:rPr lang="en-US" altLang="ko-KR" sz="3000" b="1" dirty="0" smtClean="0">
                <a:solidFill>
                  <a:srgbClr val="00B0F0"/>
                </a:solidFill>
                <a:latin typeface="210 동화책 B" pitchFamily="18" charset="-127"/>
                <a:ea typeface="210 동화책 B" pitchFamily="18" charset="-127"/>
              </a:rPr>
              <a:t>s</a:t>
            </a:r>
            <a:r>
              <a:rPr lang="en-US" altLang="ko-KR" sz="3000" b="1" dirty="0" smtClean="0">
                <a:solidFill>
                  <a:schemeClr val="accent5">
                    <a:lumMod val="75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i</a:t>
            </a:r>
            <a:r>
              <a:rPr lang="en-US" altLang="ko-KR" sz="3000" b="1" dirty="0" smtClean="0">
                <a:solidFill>
                  <a:srgbClr val="0E881D"/>
                </a:solidFill>
                <a:latin typeface="210 동화책 B" pitchFamily="18" charset="-127"/>
                <a:ea typeface="210 동화책 B" pitchFamily="18" charset="-127"/>
              </a:rPr>
              <a:t>c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 Block </a:t>
            </a:r>
            <a:r>
              <a:rPr lang="en-US" altLang="ko-KR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?</a:t>
            </a:r>
            <a:endParaRPr lang="en-US" altLang="ko-KR" sz="3000" dirty="0">
              <a:solidFill>
                <a:schemeClr val="tx1">
                  <a:lumMod val="50000"/>
                  <a:lumOff val="50000"/>
                </a:schemeClr>
              </a:solidFill>
              <a:latin typeface="210 동화책 B" pitchFamily="18" charset="-127"/>
              <a:ea typeface="210 동화책 B" pitchFamily="18" charset="-127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6719780" y="0"/>
            <a:ext cx="404933" cy="373306"/>
          </a:xfrm>
          <a:prstGeom prst="rect">
            <a:avLst/>
          </a:prstGeom>
          <a:solidFill>
            <a:srgbClr val="FF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712" y="984250"/>
            <a:ext cx="406717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76300" y="4267200"/>
            <a:ext cx="22365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0" dirty="0" err="1" smtClean="0">
                <a:solidFill>
                  <a:srgbClr val="FF0000"/>
                </a:solidFill>
                <a:latin typeface="210 동화책 B" pitchFamily="18" charset="-127"/>
                <a:ea typeface="210 동화책 B" pitchFamily="18" charset="-127"/>
              </a:rPr>
              <a:t>블럭</a:t>
            </a:r>
            <a:endParaRPr lang="ko-KR" altLang="en-US" sz="10000" dirty="0">
              <a:solidFill>
                <a:srgbClr val="FF0000"/>
              </a:solidFill>
              <a:latin typeface="210 동화책 B" pitchFamily="18" charset="-127"/>
              <a:ea typeface="210 동화책 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3900" y="4279900"/>
            <a:ext cx="22365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0" dirty="0" smtClean="0">
                <a:solidFill>
                  <a:srgbClr val="003EDA"/>
                </a:solidFill>
                <a:latin typeface="210 동화책 B" pitchFamily="18" charset="-127"/>
                <a:ea typeface="210 동화책 B" pitchFamily="18" charset="-127"/>
              </a:rPr>
              <a:t>조립</a:t>
            </a:r>
            <a:endParaRPr lang="ko-KR" altLang="en-US" sz="10000" dirty="0">
              <a:solidFill>
                <a:srgbClr val="003EDA"/>
              </a:solidFill>
              <a:latin typeface="210 동화책 B" pitchFamily="18" charset="-127"/>
              <a:ea typeface="210 동화책 B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702951" y="18120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02  </a:t>
            </a:r>
            <a:r>
              <a:rPr lang="ko-KR" altLang="en-US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작품소개</a:t>
            </a:r>
            <a:endParaRPr lang="en-US" altLang="ko-KR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What is </a:t>
            </a:r>
            <a:endParaRPr lang="en-US" altLang="ko-KR" sz="3000" dirty="0" smtClean="0">
              <a:solidFill>
                <a:schemeClr val="tx1">
                  <a:lumMod val="50000"/>
                  <a:lumOff val="50000"/>
                </a:schemeClr>
              </a:solidFill>
              <a:latin typeface="210 동화책 B" pitchFamily="18" charset="-127"/>
              <a:ea typeface="210 동화책 B" pitchFamily="18" charset="-127"/>
            </a:endParaRPr>
          </a:p>
          <a:p>
            <a:r>
              <a:rPr lang="en-US" altLang="ko-KR" sz="3000" b="1" dirty="0" smtClean="0">
                <a:solidFill>
                  <a:srgbClr val="FF0000"/>
                </a:solidFill>
                <a:latin typeface="210 동화책 B" pitchFamily="18" charset="-127"/>
                <a:ea typeface="210 동화책 B" pitchFamily="18" charset="-127"/>
              </a:rPr>
              <a:t>M</a:t>
            </a:r>
            <a:r>
              <a:rPr lang="en-US" altLang="ko-KR" sz="3000" b="1" dirty="0" smtClean="0">
                <a:solidFill>
                  <a:srgbClr val="FFC000"/>
                </a:solidFill>
                <a:latin typeface="210 동화책 B" pitchFamily="18" charset="-127"/>
                <a:ea typeface="210 동화책 B" pitchFamily="18" charset="-127"/>
              </a:rPr>
              <a:t>u</a:t>
            </a:r>
            <a:r>
              <a:rPr lang="en-US" altLang="ko-KR" sz="3000" b="1" dirty="0" smtClean="0">
                <a:solidFill>
                  <a:srgbClr val="00B0F0"/>
                </a:solidFill>
                <a:latin typeface="210 동화책 B" pitchFamily="18" charset="-127"/>
                <a:ea typeface="210 동화책 B" pitchFamily="18" charset="-127"/>
              </a:rPr>
              <a:t>s</a:t>
            </a:r>
            <a:r>
              <a:rPr lang="en-US" altLang="ko-KR" sz="3000" b="1" dirty="0" smtClean="0">
                <a:solidFill>
                  <a:schemeClr val="accent5">
                    <a:lumMod val="75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i</a:t>
            </a:r>
            <a:r>
              <a:rPr lang="en-US" altLang="ko-KR" sz="3000" b="1" dirty="0" smtClean="0">
                <a:solidFill>
                  <a:srgbClr val="0E881D"/>
                </a:solidFill>
                <a:latin typeface="210 동화책 B" pitchFamily="18" charset="-127"/>
                <a:ea typeface="210 동화책 B" pitchFamily="18" charset="-127"/>
              </a:rPr>
              <a:t>c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 Block </a:t>
            </a:r>
            <a:r>
              <a:rPr lang="en-US" altLang="ko-KR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?</a:t>
            </a:r>
            <a:endParaRPr lang="en-US" altLang="ko-KR" sz="3000" dirty="0">
              <a:solidFill>
                <a:schemeClr val="tx1">
                  <a:lumMod val="50000"/>
                  <a:lumOff val="50000"/>
                </a:schemeClr>
              </a:solidFill>
              <a:latin typeface="210 동화책 B" pitchFamily="18" charset="-127"/>
              <a:ea typeface="210 동화책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6732306" y="12526"/>
            <a:ext cx="404933" cy="373306"/>
          </a:xfrm>
          <a:prstGeom prst="rect">
            <a:avLst/>
          </a:prstGeom>
          <a:solidFill>
            <a:srgbClr val="FF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702951" y="18120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02  </a:t>
            </a:r>
            <a:r>
              <a:rPr lang="ko-KR" altLang="en-US" dirty="0" smtClean="0">
                <a:solidFill>
                  <a:srgbClr val="2C656B"/>
                </a:solidFill>
                <a:latin typeface="나눔고딕OTF ExtraBold" pitchFamily="34" charset="-127"/>
                <a:ea typeface="나눔고딕OTF ExtraBold" pitchFamily="34" charset="-127"/>
              </a:rPr>
              <a:t>작품소개</a:t>
            </a:r>
            <a:endParaRPr lang="en-US" altLang="ko-KR" dirty="0">
              <a:solidFill>
                <a:srgbClr val="2C656B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pic>
        <p:nvPicPr>
          <p:cNvPr id="15" name="Picture 2" descr="C:\Users\LG\Desktop\발표용 ppt\04-5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22" r="19867"/>
          <a:stretch/>
        </p:blipFill>
        <p:spPr bwMode="auto">
          <a:xfrm rot="16200000">
            <a:off x="2168745" y="-594800"/>
            <a:ext cx="4806510" cy="87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전체데모(수정1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 t="17325" b="12600"/>
          <a:stretch>
            <a:fillRect/>
          </a:stretch>
        </p:blipFill>
        <p:spPr>
          <a:xfrm>
            <a:off x="842963" y="1696274"/>
            <a:ext cx="6777037" cy="4121426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0" y="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What is </a:t>
            </a:r>
            <a:endParaRPr lang="en-US" altLang="ko-KR" sz="3000" dirty="0" smtClean="0">
              <a:solidFill>
                <a:schemeClr val="tx1">
                  <a:lumMod val="50000"/>
                  <a:lumOff val="50000"/>
                </a:schemeClr>
              </a:solidFill>
              <a:latin typeface="210 동화책 B" pitchFamily="18" charset="-127"/>
              <a:ea typeface="210 동화책 B" pitchFamily="18" charset="-127"/>
            </a:endParaRPr>
          </a:p>
          <a:p>
            <a:r>
              <a:rPr lang="en-US" altLang="ko-KR" sz="3000" b="1" dirty="0" smtClean="0">
                <a:solidFill>
                  <a:srgbClr val="FF0000"/>
                </a:solidFill>
                <a:latin typeface="210 동화책 B" pitchFamily="18" charset="-127"/>
                <a:ea typeface="210 동화책 B" pitchFamily="18" charset="-127"/>
              </a:rPr>
              <a:t>M</a:t>
            </a:r>
            <a:r>
              <a:rPr lang="en-US" altLang="ko-KR" sz="3000" b="1" dirty="0" smtClean="0">
                <a:solidFill>
                  <a:srgbClr val="FFC000"/>
                </a:solidFill>
                <a:latin typeface="210 동화책 B" pitchFamily="18" charset="-127"/>
                <a:ea typeface="210 동화책 B" pitchFamily="18" charset="-127"/>
              </a:rPr>
              <a:t>u</a:t>
            </a:r>
            <a:r>
              <a:rPr lang="en-US" altLang="ko-KR" sz="3000" b="1" dirty="0" smtClean="0">
                <a:solidFill>
                  <a:srgbClr val="00B0F0"/>
                </a:solidFill>
                <a:latin typeface="210 동화책 B" pitchFamily="18" charset="-127"/>
                <a:ea typeface="210 동화책 B" pitchFamily="18" charset="-127"/>
              </a:rPr>
              <a:t>s</a:t>
            </a:r>
            <a:r>
              <a:rPr lang="en-US" altLang="ko-KR" sz="3000" b="1" dirty="0" smtClean="0">
                <a:solidFill>
                  <a:schemeClr val="accent5">
                    <a:lumMod val="75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i</a:t>
            </a:r>
            <a:r>
              <a:rPr lang="en-US" altLang="ko-KR" sz="3000" b="1" dirty="0" smtClean="0">
                <a:solidFill>
                  <a:srgbClr val="0E881D"/>
                </a:solidFill>
                <a:latin typeface="210 동화책 B" pitchFamily="18" charset="-127"/>
                <a:ea typeface="210 동화책 B" pitchFamily="18" charset="-127"/>
              </a:rPr>
              <a:t>c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 Block </a:t>
            </a:r>
            <a:r>
              <a:rPr lang="en-US" altLang="ko-KR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210 동화책 B" pitchFamily="18" charset="-127"/>
                <a:ea typeface="210 동화책 B" pitchFamily="18" charset="-127"/>
              </a:rPr>
              <a:t>?</a:t>
            </a:r>
            <a:endParaRPr lang="en-US" altLang="ko-KR" sz="3000" dirty="0">
              <a:solidFill>
                <a:schemeClr val="tx1">
                  <a:lumMod val="50000"/>
                  <a:lumOff val="50000"/>
                </a:schemeClr>
              </a:solidFill>
              <a:latin typeface="210 동화책 B" pitchFamily="18" charset="-127"/>
              <a:ea typeface="210 동화책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3568" y="2830324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03</a:t>
            </a: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사</a:t>
            </a:r>
            <a:r>
              <a:rPr lang="en-US" altLang="ko-KR" sz="4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용 기 술</a:t>
            </a:r>
            <a:endParaRPr lang="en-US" altLang="ko-KR" sz="400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2" name="그룹 3"/>
          <p:cNvGrpSpPr/>
          <p:nvPr/>
        </p:nvGrpSpPr>
        <p:grpSpPr>
          <a:xfrm>
            <a:off x="3999912" y="1961321"/>
            <a:ext cx="1088923" cy="901150"/>
            <a:chOff x="3494018" y="683799"/>
            <a:chExt cx="2157982" cy="1051534"/>
          </a:xfrm>
        </p:grpSpPr>
        <p:pic>
          <p:nvPicPr>
            <p:cNvPr id="5" name="Picture 2" descr="C:\Users\xnote\Desktop\musicBlock\6_block.PNG_160521\은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1999" y="1191867"/>
              <a:ext cx="1080000" cy="534953"/>
            </a:xfrm>
            <a:prstGeom prst="rect">
              <a:avLst/>
            </a:prstGeom>
            <a:noFill/>
          </p:spPr>
        </p:pic>
        <p:pic>
          <p:nvPicPr>
            <p:cNvPr id="7" name="Picture 3" descr="C:\Users\xnote\Desktop\musicBlock\6_block.PNG_160521\윤영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683799"/>
              <a:ext cx="1080000" cy="535046"/>
            </a:xfrm>
            <a:prstGeom prst="rect">
              <a:avLst/>
            </a:prstGeom>
            <a:noFill/>
          </p:spPr>
        </p:pic>
        <p:pic>
          <p:nvPicPr>
            <p:cNvPr id="8" name="Picture 4" descr="C:\Users\xnote\Desktop\musicBlock\6_block.PNG_160521\승길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8574" y="1169434"/>
              <a:ext cx="1070062" cy="565899"/>
            </a:xfrm>
            <a:prstGeom prst="rect">
              <a:avLst/>
            </a:prstGeom>
            <a:noFill/>
          </p:spPr>
        </p:pic>
        <p:pic>
          <p:nvPicPr>
            <p:cNvPr id="9" name="Picture 5" descr="C:\Users\xnote\Desktop\musicBlock\6_block.PNG_160521\경모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4018" y="685937"/>
              <a:ext cx="1080000" cy="54495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8952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a:spPr>
      <a:bodyPr rtlCol="0" anchor="ctr"/>
      <a:lstStyle>
        <a:defPPr algn="ctr">
          <a:defRPr sz="3000" dirty="0" smtClean="0">
            <a:solidFill>
              <a:schemeClr val="tx1"/>
            </a:solidFill>
            <a:latin typeface="나눔고딕OTF ExtraBold" pitchFamily="34" charset="-127"/>
            <a:ea typeface="나눔고딕OTF ExtraBold" pitchFamily="34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4578</TotalTime>
  <Words>341</Words>
  <Application>Microsoft Office PowerPoint</Application>
  <PresentationFormat>화면 슬라이드 쇼(4:3)</PresentationFormat>
  <Paragraphs>156</Paragraphs>
  <Slides>28</Slides>
  <Notes>14</Notes>
  <HiddenSlides>0</HiddenSlides>
  <MMClips>9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45" baseType="lpstr">
      <vt:lpstr>굴림</vt:lpstr>
      <vt:lpstr>Arial</vt:lpstr>
      <vt:lpstr>나눔고딕 ExtraBold</vt:lpstr>
      <vt:lpstr>나눔고딕OTF ExtraBold</vt:lpstr>
      <vt:lpstr>맑은 고딕</vt:lpstr>
      <vt:lpstr>HY강B</vt:lpstr>
      <vt:lpstr>Nanum Gothic</vt:lpstr>
      <vt:lpstr>나눔고딕OTF</vt:lpstr>
      <vt:lpstr>210 동화책 B</vt:lpstr>
      <vt:lpstr>210 동화책 R</vt:lpstr>
      <vt:lpstr>HY견고딕</vt:lpstr>
      <vt:lpstr>210 동화책 L</vt:lpstr>
      <vt:lpstr>Arial Unicode MS</vt:lpstr>
      <vt:lpstr>Nanum Gothic ExtraBold</vt:lpstr>
      <vt:lpstr>a아메리카노B</vt:lpstr>
      <vt:lpstr>HY강M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1번 KT</dc:title>
  <dc:creator>IIW</dc:creator>
  <cp:lastModifiedBy>xnote</cp:lastModifiedBy>
  <cp:revision>261</cp:revision>
  <dcterms:created xsi:type="dcterms:W3CDTF">2014-11-28T06:03:37Z</dcterms:created>
  <dcterms:modified xsi:type="dcterms:W3CDTF">2016-05-28T07:57:37Z</dcterms:modified>
</cp:coreProperties>
</file>